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2"/>
  </p:notesMasterIdLst>
  <p:sldIdLst>
    <p:sldId id="278" r:id="rId2"/>
    <p:sldId id="257" r:id="rId3"/>
    <p:sldId id="264" r:id="rId4"/>
    <p:sldId id="258" r:id="rId5"/>
    <p:sldId id="266" r:id="rId6"/>
    <p:sldId id="267" r:id="rId7"/>
    <p:sldId id="268" r:id="rId8"/>
    <p:sldId id="269" r:id="rId9"/>
    <p:sldId id="270" r:id="rId10"/>
    <p:sldId id="265" r:id="rId11"/>
    <p:sldId id="259" r:id="rId12"/>
    <p:sldId id="260" r:id="rId13"/>
    <p:sldId id="271" r:id="rId14"/>
    <p:sldId id="262" r:id="rId15"/>
    <p:sldId id="272" r:id="rId16"/>
    <p:sldId id="273" r:id="rId17"/>
    <p:sldId id="275" r:id="rId18"/>
    <p:sldId id="274" r:id="rId19"/>
    <p:sldId id="276" r:id="rId20"/>
    <p:sldId id="277" r:id="rId21"/>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10A0"/>
    <a:srgbClr val="436D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7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4DF8E8-FB8D-430A-9BCC-6BD316AAD30A}" type="datetimeFigureOut">
              <a:rPr lang="pt-PT" smtClean="0"/>
              <a:t>30-04-2016</a:t>
            </a:fld>
            <a:endParaRPr lang="pt-PT"/>
          </a:p>
        </p:txBody>
      </p:sp>
      <p:sp>
        <p:nvSpPr>
          <p:cNvPr id="4" name="Marcador de Posição da Imagem do Diapositivo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CC317F-37D8-47BD-AF74-F7EE372A320E}" type="slidenum">
              <a:rPr lang="pt-PT" smtClean="0"/>
              <a:t>‹nº›</a:t>
            </a:fld>
            <a:endParaRPr lang="pt-PT"/>
          </a:p>
        </p:txBody>
      </p:sp>
    </p:spTree>
    <p:extLst>
      <p:ext uri="{BB962C8B-B14F-4D97-AF65-F5344CB8AC3E}">
        <p14:creationId xmlns:p14="http://schemas.microsoft.com/office/powerpoint/2010/main" val="2841301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7" name="Conexão recta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ítulo 28"/>
          <p:cNvSpPr>
            <a:spLocks noGrp="1"/>
          </p:cNvSpPr>
          <p:nvPr>
            <p:ph type="ctrTitle"/>
          </p:nvPr>
        </p:nvSpPr>
        <p:spPr>
          <a:xfrm>
            <a:off x="508000" y="4853412"/>
            <a:ext cx="11277600" cy="1222375"/>
          </a:xfrm>
        </p:spPr>
        <p:txBody>
          <a:bodyPr anchor="t"/>
          <a:lstStyle/>
          <a:p>
            <a:r>
              <a:rPr kumimoji="0" lang="pt-PT" smtClean="0"/>
              <a:t>Clique para editar o estilo</a:t>
            </a:r>
            <a:endParaRPr kumimoji="0" lang="en-US"/>
          </a:p>
        </p:txBody>
      </p:sp>
      <p:sp>
        <p:nvSpPr>
          <p:cNvPr id="9" name="Subtítulo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16" name="Marcador de Posição da Data 15"/>
          <p:cNvSpPr>
            <a:spLocks noGrp="1"/>
          </p:cNvSpPr>
          <p:nvPr>
            <p:ph type="dt" sz="half" idx="10"/>
          </p:nvPr>
        </p:nvSpPr>
        <p:spPr/>
        <p:txBody>
          <a:bodyPr/>
          <a:lstStyle/>
          <a:p>
            <a:fld id="{53D4F3B6-3845-41E3-9384-0F0E0633C912}" type="datetime1">
              <a:rPr lang="pt-PT" smtClean="0"/>
              <a:t>30-04-2016</a:t>
            </a:fld>
            <a:endParaRPr lang="pt-PT"/>
          </a:p>
        </p:txBody>
      </p:sp>
      <p:sp>
        <p:nvSpPr>
          <p:cNvPr id="2" name="Marcador de Posição do Rodapé 1"/>
          <p:cNvSpPr>
            <a:spLocks noGrp="1"/>
          </p:cNvSpPr>
          <p:nvPr>
            <p:ph type="ftr" sz="quarter" idx="11"/>
          </p:nvPr>
        </p:nvSpPr>
        <p:spPr/>
        <p:txBody>
          <a:bodyPr/>
          <a:lstStyle/>
          <a:p>
            <a:endParaRPr lang="pt-PT"/>
          </a:p>
        </p:txBody>
      </p:sp>
      <p:sp>
        <p:nvSpPr>
          <p:cNvPr id="15" name="Marcador de Posição do Número do Diapositivo 14"/>
          <p:cNvSpPr>
            <a:spLocks noGrp="1"/>
          </p:cNvSpPr>
          <p:nvPr>
            <p:ph type="sldNum" sz="quarter" idx="12"/>
          </p:nvPr>
        </p:nvSpPr>
        <p:spPr>
          <a:xfrm>
            <a:off x="10972800" y="6473952"/>
            <a:ext cx="1011936" cy="246888"/>
          </a:xfrm>
        </p:spPr>
        <p:txBody>
          <a:bodyPr/>
          <a:lstStyle/>
          <a:p>
            <a:fld id="{4C94942B-C2E4-4EB9-9FFA-621E61A39DD7}"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1809B1B0-2305-42F2-927E-DD654726C3E0}" type="datetime1">
              <a:rPr lang="pt-PT" smtClean="0"/>
              <a:t>30-04-2016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C94942B-C2E4-4EB9-9FFA-621E61A39DD7}"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144000" y="549277"/>
            <a:ext cx="2438400" cy="5851525"/>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609600" y="549277"/>
            <a:ext cx="8331200" cy="5851525"/>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BE9B3144-EA38-48C4-B102-C411B241CBB0}" type="datetime1">
              <a:rPr lang="pt-PT" smtClean="0"/>
              <a:t>30-04-2016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C94942B-C2E4-4EB9-9FFA-621E61A39DD7}"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2" name="Título 21"/>
          <p:cNvSpPr>
            <a:spLocks noGrp="1"/>
          </p:cNvSpPr>
          <p:nvPr>
            <p:ph type="title"/>
          </p:nvPr>
        </p:nvSpPr>
        <p:spPr/>
        <p:txBody>
          <a:bodyPr/>
          <a:lstStyle/>
          <a:p>
            <a:r>
              <a:rPr kumimoji="0" lang="pt-PT" smtClean="0"/>
              <a:t>Clique para editar o estilo</a:t>
            </a:r>
            <a:endParaRPr kumimoji="0" lang="en-US"/>
          </a:p>
        </p:txBody>
      </p:sp>
      <p:sp>
        <p:nvSpPr>
          <p:cNvPr id="27" name="Marcador de Posição de Conteúdo 26"/>
          <p:cNvSpPr>
            <a:spLocks noGrp="1"/>
          </p:cNvSpPr>
          <p:nvPr>
            <p:ph idx="1"/>
          </p:nvPr>
        </p:nvSpPr>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25" name="Marcador de Posição da Data 24"/>
          <p:cNvSpPr>
            <a:spLocks noGrp="1"/>
          </p:cNvSpPr>
          <p:nvPr>
            <p:ph type="dt" sz="half" idx="10"/>
          </p:nvPr>
        </p:nvSpPr>
        <p:spPr/>
        <p:txBody>
          <a:bodyPr/>
          <a:lstStyle/>
          <a:p>
            <a:fld id="{FFEA9933-DAA3-4DEF-9222-3DEA0D65D670}" type="datetime1">
              <a:rPr lang="pt-PT" smtClean="0"/>
              <a:t>30-04-2016</a:t>
            </a:fld>
            <a:endParaRPr lang="pt-PT"/>
          </a:p>
        </p:txBody>
      </p:sp>
      <p:sp>
        <p:nvSpPr>
          <p:cNvPr id="19" name="Marcador de Posição do Rodapé 18"/>
          <p:cNvSpPr>
            <a:spLocks noGrp="1"/>
          </p:cNvSpPr>
          <p:nvPr>
            <p:ph type="ftr" sz="quarter" idx="11"/>
          </p:nvPr>
        </p:nvSpPr>
        <p:spPr>
          <a:xfrm>
            <a:off x="4775200" y="76201"/>
            <a:ext cx="3860800" cy="288925"/>
          </a:xfrm>
        </p:spPr>
        <p:txBody>
          <a:bodyPr/>
          <a:lstStyle/>
          <a:p>
            <a:endParaRPr lang="pt-PT"/>
          </a:p>
        </p:txBody>
      </p:sp>
      <p:sp>
        <p:nvSpPr>
          <p:cNvPr id="16" name="Marcador de Posição do Número do Diapositivo 15"/>
          <p:cNvSpPr>
            <a:spLocks noGrp="1"/>
          </p:cNvSpPr>
          <p:nvPr>
            <p:ph type="sldNum" sz="quarter" idx="12"/>
          </p:nvPr>
        </p:nvSpPr>
        <p:spPr>
          <a:xfrm>
            <a:off x="10972800" y="6473952"/>
            <a:ext cx="1011936" cy="246888"/>
          </a:xfrm>
        </p:spPr>
        <p:txBody>
          <a:bodyPr/>
          <a:lstStyle/>
          <a:p>
            <a:fld id="{4C94942B-C2E4-4EB9-9FFA-621E61A39DD7}"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3">
        <a:schemeClr val="bg2"/>
      </p:bgRef>
    </p:bg>
    <p:spTree>
      <p:nvGrpSpPr>
        <p:cNvPr id="1" name=""/>
        <p:cNvGrpSpPr/>
        <p:nvPr/>
      </p:nvGrpSpPr>
      <p:grpSpPr>
        <a:xfrm>
          <a:off x="0" y="0"/>
          <a:ext cx="0" cy="0"/>
          <a:chOff x="0" y="0"/>
          <a:chExt cx="0" cy="0"/>
        </a:xfrm>
      </p:grpSpPr>
      <p:sp>
        <p:nvSpPr>
          <p:cNvPr id="7" name="Conexão recta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Marcador de Posição do Texto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19" name="Marcador de Posição da Data 18"/>
          <p:cNvSpPr>
            <a:spLocks noGrp="1"/>
          </p:cNvSpPr>
          <p:nvPr>
            <p:ph type="dt" sz="half" idx="10"/>
          </p:nvPr>
        </p:nvSpPr>
        <p:spPr/>
        <p:txBody>
          <a:bodyPr/>
          <a:lstStyle/>
          <a:p>
            <a:fld id="{2A0C657C-1DCC-4228-B6AA-0F24419A1CFE}" type="datetime1">
              <a:rPr lang="pt-PT" smtClean="0"/>
              <a:t>30-04-2016</a:t>
            </a:fld>
            <a:endParaRPr lang="pt-PT"/>
          </a:p>
        </p:txBody>
      </p:sp>
      <p:sp>
        <p:nvSpPr>
          <p:cNvPr id="11" name="Marcador de Posição do Rodapé 10"/>
          <p:cNvSpPr>
            <a:spLocks noGrp="1"/>
          </p:cNvSpPr>
          <p:nvPr>
            <p:ph type="ftr" sz="quarter" idx="11"/>
          </p:nvPr>
        </p:nvSpPr>
        <p:spPr/>
        <p:txBody>
          <a:bodyPr/>
          <a:lstStyle/>
          <a:p>
            <a:endParaRPr lang="pt-PT"/>
          </a:p>
        </p:txBody>
      </p:sp>
      <p:sp>
        <p:nvSpPr>
          <p:cNvPr id="16" name="Marcador de Posição do Número do Diapositivo 15"/>
          <p:cNvSpPr>
            <a:spLocks noGrp="1"/>
          </p:cNvSpPr>
          <p:nvPr>
            <p:ph type="sldNum" sz="quarter" idx="12"/>
          </p:nvPr>
        </p:nvSpPr>
        <p:spPr/>
        <p:txBody>
          <a:bodyPr/>
          <a:lstStyle/>
          <a:p>
            <a:fld id="{4C94942B-C2E4-4EB9-9FFA-621E61A39DD7}" type="slidenum">
              <a:rPr lang="pt-PT" smtClean="0"/>
              <a:pPr/>
              <a:t>‹nº›</a:t>
            </a:fld>
            <a:endParaRPr lang="pt-PT"/>
          </a:p>
        </p:txBody>
      </p:sp>
      <p:sp>
        <p:nvSpPr>
          <p:cNvPr id="8" name="Título 7"/>
          <p:cNvSpPr>
            <a:spLocks noGrp="1"/>
          </p:cNvSpPr>
          <p:nvPr>
            <p:ph type="title"/>
          </p:nvPr>
        </p:nvSpPr>
        <p:spPr>
          <a:xfrm>
            <a:off x="240633" y="2947086"/>
            <a:ext cx="11582400" cy="1184825"/>
          </a:xfrm>
        </p:spPr>
        <p:txBody>
          <a:bodyPr rtlCol="0" anchor="t"/>
          <a:lstStyle>
            <a:lvl1pPr algn="r">
              <a:defRPr/>
            </a:lvl1pPr>
          </a:lstStyle>
          <a:p>
            <a:r>
              <a:rPr kumimoji="0" lang="pt-PT" smtClean="0"/>
              <a:t>Clique para editar o estilo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0" name="Título 19"/>
          <p:cNvSpPr>
            <a:spLocks noGrp="1"/>
          </p:cNvSpPr>
          <p:nvPr>
            <p:ph type="title"/>
          </p:nvPr>
        </p:nvSpPr>
        <p:spPr>
          <a:xfrm>
            <a:off x="402336" y="457200"/>
            <a:ext cx="11582400" cy="841248"/>
          </a:xfrm>
        </p:spPr>
        <p:txBody>
          <a:bodyPr/>
          <a:lstStyle/>
          <a:p>
            <a:r>
              <a:rPr kumimoji="0" lang="pt-PT" smtClean="0"/>
              <a:t>Clique para editar o estilo</a:t>
            </a:r>
            <a:endParaRPr kumimoji="0" lang="en-US"/>
          </a:p>
        </p:txBody>
      </p:sp>
      <p:sp>
        <p:nvSpPr>
          <p:cNvPr id="14" name="Marcador de Posição de Conteúdo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3" name="Marcador de Posição de Conteúdo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21" name="Marcador de Posição da Data 20"/>
          <p:cNvSpPr>
            <a:spLocks noGrp="1"/>
          </p:cNvSpPr>
          <p:nvPr>
            <p:ph type="dt" sz="half" idx="10"/>
          </p:nvPr>
        </p:nvSpPr>
        <p:spPr/>
        <p:txBody>
          <a:bodyPr/>
          <a:lstStyle/>
          <a:p>
            <a:fld id="{9CDB7727-BAF1-4882-82D8-D55B645D38D6}" type="datetime1">
              <a:rPr lang="pt-PT" smtClean="0"/>
              <a:t>30-04-2016</a:t>
            </a:fld>
            <a:endParaRPr lang="pt-PT"/>
          </a:p>
        </p:txBody>
      </p:sp>
      <p:sp>
        <p:nvSpPr>
          <p:cNvPr id="10" name="Marcador de Posição do Rodapé 9"/>
          <p:cNvSpPr>
            <a:spLocks noGrp="1"/>
          </p:cNvSpPr>
          <p:nvPr>
            <p:ph type="ftr" sz="quarter" idx="11"/>
          </p:nvPr>
        </p:nvSpPr>
        <p:spPr/>
        <p:txBody>
          <a:bodyPr/>
          <a:lstStyle/>
          <a:p>
            <a:endParaRPr lang="pt-PT"/>
          </a:p>
        </p:txBody>
      </p:sp>
      <p:sp>
        <p:nvSpPr>
          <p:cNvPr id="31" name="Marcador de Posição do Número do Diapositivo 30"/>
          <p:cNvSpPr>
            <a:spLocks noGrp="1"/>
          </p:cNvSpPr>
          <p:nvPr>
            <p:ph type="sldNum" sz="quarter" idx="12"/>
          </p:nvPr>
        </p:nvSpPr>
        <p:spPr/>
        <p:txBody>
          <a:bodyPr/>
          <a:lstStyle/>
          <a:p>
            <a:fld id="{4C94942B-C2E4-4EB9-9FFA-621E61A39DD7}"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9" name="Título 28"/>
          <p:cNvSpPr>
            <a:spLocks noGrp="1"/>
          </p:cNvSpPr>
          <p:nvPr>
            <p:ph type="title"/>
          </p:nvPr>
        </p:nvSpPr>
        <p:spPr>
          <a:xfrm>
            <a:off x="406400" y="5410200"/>
            <a:ext cx="11480800" cy="882650"/>
          </a:xfrm>
        </p:spPr>
        <p:txBody>
          <a:bodyPr anchor="ctr"/>
          <a:lstStyle>
            <a:lvl1pPr>
              <a:defRPr/>
            </a:lvl1pPr>
          </a:lstStyle>
          <a:p>
            <a:r>
              <a:rPr kumimoji="0" lang="pt-PT" smtClean="0"/>
              <a:t>Clique para editar o estilo</a:t>
            </a:r>
            <a:endParaRPr kumimoji="0" lang="en-US"/>
          </a:p>
        </p:txBody>
      </p:sp>
      <p:sp>
        <p:nvSpPr>
          <p:cNvPr id="13" name="Marcador de Posição do Texto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25" name="Marcador de Posição do Texto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4" name="Marcador de Posição de Conteúdo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28" name="Marcador de Posição de Conteúdo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0" name="Marcador de Posição da Data 9"/>
          <p:cNvSpPr>
            <a:spLocks noGrp="1"/>
          </p:cNvSpPr>
          <p:nvPr>
            <p:ph type="dt" sz="half" idx="10"/>
          </p:nvPr>
        </p:nvSpPr>
        <p:spPr/>
        <p:txBody>
          <a:bodyPr/>
          <a:lstStyle/>
          <a:p>
            <a:fld id="{F1AD2677-81B4-4FA4-9005-1D8188F11E9E}" type="datetime1">
              <a:rPr lang="pt-PT" smtClean="0"/>
              <a:t>30-04-2016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a:xfrm>
            <a:off x="10972800" y="6477000"/>
            <a:ext cx="1016000" cy="246888"/>
          </a:xfrm>
        </p:spPr>
        <p:txBody>
          <a:bodyPr/>
          <a:lstStyle/>
          <a:p>
            <a:fld id="{4C94942B-C2E4-4EB9-9FFA-621E61A39DD7}" type="slidenum">
              <a:rPr lang="pt-PT" smtClean="0"/>
              <a:pPr/>
              <a:t>‹nº›</a:t>
            </a:fld>
            <a:endParaRPr lang="pt-PT"/>
          </a:p>
        </p:txBody>
      </p:sp>
      <p:sp>
        <p:nvSpPr>
          <p:cNvPr id="11" name="Conexão recta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30" name="Título 29"/>
          <p:cNvSpPr>
            <a:spLocks noGrp="1"/>
          </p:cNvSpPr>
          <p:nvPr>
            <p:ph type="title"/>
          </p:nvPr>
        </p:nvSpPr>
        <p:spPr>
          <a:xfrm>
            <a:off x="402336" y="457200"/>
            <a:ext cx="11582400" cy="841248"/>
          </a:xfrm>
        </p:spPr>
        <p:txBody>
          <a:bodyPr/>
          <a:lstStyle/>
          <a:p>
            <a:r>
              <a:rPr kumimoji="0" lang="pt-PT" smtClean="0"/>
              <a:t>Clique para editar o estilo</a:t>
            </a:r>
            <a:endParaRPr kumimoji="0" lang="en-US"/>
          </a:p>
        </p:txBody>
      </p:sp>
      <p:sp>
        <p:nvSpPr>
          <p:cNvPr id="12" name="Marcador de Posição da Data 11"/>
          <p:cNvSpPr>
            <a:spLocks noGrp="1"/>
          </p:cNvSpPr>
          <p:nvPr>
            <p:ph type="dt" sz="half" idx="10"/>
          </p:nvPr>
        </p:nvSpPr>
        <p:spPr/>
        <p:txBody>
          <a:bodyPr/>
          <a:lstStyle/>
          <a:p>
            <a:fld id="{64ECC433-B3F0-44D8-916F-63D0B91DE6F5}" type="datetime1">
              <a:rPr lang="pt-PT" smtClean="0"/>
              <a:t>30-04-2016</a:t>
            </a:fld>
            <a:endParaRPr lang="pt-PT"/>
          </a:p>
        </p:txBody>
      </p:sp>
      <p:sp>
        <p:nvSpPr>
          <p:cNvPr id="21" name="Marcador de Posição do Rodapé 20"/>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C94942B-C2E4-4EB9-9FFA-621E61A39DD7}"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3" name="Marcador de Posição da Data 2"/>
          <p:cNvSpPr>
            <a:spLocks noGrp="1"/>
          </p:cNvSpPr>
          <p:nvPr>
            <p:ph type="dt" sz="half" idx="10"/>
          </p:nvPr>
        </p:nvSpPr>
        <p:spPr/>
        <p:txBody>
          <a:bodyPr/>
          <a:lstStyle/>
          <a:p>
            <a:fld id="{A9E78193-FDEC-4529-958E-4CFBA7477A13}" type="datetime1">
              <a:rPr lang="pt-PT" smtClean="0"/>
              <a:t>30-04-2016</a:t>
            </a:fld>
            <a:endParaRPr lang="pt-PT"/>
          </a:p>
        </p:txBody>
      </p:sp>
      <p:sp>
        <p:nvSpPr>
          <p:cNvPr id="24" name="Marcador de Posição do Rodapé 23"/>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C94942B-C2E4-4EB9-9FFA-621E61A39DD7}"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Conexão recta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ítulo 11"/>
          <p:cNvSpPr>
            <a:spLocks noGrp="1"/>
          </p:cNvSpPr>
          <p:nvPr>
            <p:ph type="title"/>
          </p:nvPr>
        </p:nvSpPr>
        <p:spPr>
          <a:xfrm>
            <a:off x="609600" y="5486400"/>
            <a:ext cx="11277600" cy="520700"/>
          </a:xfrm>
        </p:spPr>
        <p:txBody>
          <a:bodyPr anchor="ctr"/>
          <a:lstStyle>
            <a:lvl1pPr algn="l">
              <a:buNone/>
              <a:defRPr sz="2000" b="1"/>
            </a:lvl1pPr>
          </a:lstStyle>
          <a:p>
            <a:r>
              <a:rPr kumimoji="0" lang="pt-PT" smtClean="0"/>
              <a:t>Clique para editar o estilo</a:t>
            </a:r>
            <a:endParaRPr kumimoji="0" lang="en-US"/>
          </a:p>
        </p:txBody>
      </p:sp>
      <p:sp>
        <p:nvSpPr>
          <p:cNvPr id="26" name="Marcador de Posição do Texto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PT" smtClean="0"/>
              <a:t>Clique para editar os estilos</a:t>
            </a:r>
          </a:p>
        </p:txBody>
      </p:sp>
      <p:sp>
        <p:nvSpPr>
          <p:cNvPr id="14" name="Marcador de Posição de Conteúdo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25" name="Marcador de Posição da Data 24"/>
          <p:cNvSpPr>
            <a:spLocks noGrp="1"/>
          </p:cNvSpPr>
          <p:nvPr>
            <p:ph type="dt" sz="half" idx="10"/>
          </p:nvPr>
        </p:nvSpPr>
        <p:spPr/>
        <p:txBody>
          <a:bodyPr/>
          <a:lstStyle/>
          <a:p>
            <a:fld id="{F9CCB5B6-3262-4943-9011-C4E4F5E6E6BB}" type="datetime1">
              <a:rPr lang="pt-PT" smtClean="0"/>
              <a:t>30-04-2016</a:t>
            </a:fld>
            <a:endParaRPr lang="pt-PT"/>
          </a:p>
        </p:txBody>
      </p:sp>
      <p:sp>
        <p:nvSpPr>
          <p:cNvPr id="29" name="Marcador de Posição do Rodapé 28"/>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C94942B-C2E4-4EB9-9FFA-621E61A39DD7}"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3" name="Marcador de Posição da Imagem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pt-PT" smtClean="0"/>
              <a:t>Clique no ícone para adicionar uma imagem</a:t>
            </a:r>
            <a:endParaRPr kumimoji="0" lang="en-US" dirty="0"/>
          </a:p>
        </p:txBody>
      </p:sp>
      <p:sp>
        <p:nvSpPr>
          <p:cNvPr id="7" name="Marcador de Posição da Data 6"/>
          <p:cNvSpPr>
            <a:spLocks noGrp="1"/>
          </p:cNvSpPr>
          <p:nvPr>
            <p:ph type="dt" sz="half" idx="10"/>
          </p:nvPr>
        </p:nvSpPr>
        <p:spPr/>
        <p:txBody>
          <a:bodyPr/>
          <a:lstStyle/>
          <a:p>
            <a:fld id="{F6BA81F8-3BEA-464E-93B7-CCF0DFABD23F}" type="datetime1">
              <a:rPr lang="pt-PT" smtClean="0"/>
              <a:t>30-04-2016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31" name="Marcador de Posição do Número do Diapositivo 30"/>
          <p:cNvSpPr>
            <a:spLocks noGrp="1"/>
          </p:cNvSpPr>
          <p:nvPr>
            <p:ph type="sldNum" sz="quarter" idx="12"/>
          </p:nvPr>
        </p:nvSpPr>
        <p:spPr/>
        <p:txBody>
          <a:bodyPr/>
          <a:lstStyle/>
          <a:p>
            <a:fld id="{4C94942B-C2E4-4EB9-9FFA-621E61A39DD7}" type="slidenum">
              <a:rPr lang="pt-PT" smtClean="0"/>
              <a:pPr/>
              <a:t>‹nº›</a:t>
            </a:fld>
            <a:endParaRPr lang="pt-PT"/>
          </a:p>
        </p:txBody>
      </p:sp>
      <p:sp>
        <p:nvSpPr>
          <p:cNvPr id="17" name="Título 16"/>
          <p:cNvSpPr>
            <a:spLocks noGrp="1"/>
          </p:cNvSpPr>
          <p:nvPr>
            <p:ph type="title"/>
          </p:nvPr>
        </p:nvSpPr>
        <p:spPr>
          <a:xfrm>
            <a:off x="508000" y="4993760"/>
            <a:ext cx="7823200" cy="522288"/>
          </a:xfrm>
        </p:spPr>
        <p:txBody>
          <a:bodyPr anchor="ctr"/>
          <a:lstStyle>
            <a:lvl1pPr algn="l">
              <a:buNone/>
              <a:defRPr sz="2000" b="1"/>
            </a:lvl1pPr>
          </a:lstStyle>
          <a:p>
            <a:r>
              <a:rPr kumimoji="0" lang="pt-PT" smtClean="0"/>
              <a:t>Clique para editar o estilo</a:t>
            </a:r>
            <a:endParaRPr kumimoji="0" lang="en-US"/>
          </a:p>
        </p:txBody>
      </p:sp>
      <p:sp>
        <p:nvSpPr>
          <p:cNvPr id="26" name="Marcador de Posição do Texto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pt-PT" smtClean="0"/>
              <a:t>Clique para editar os estilos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exão recta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Marcador de Posição do Texto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1" name="Marcador de Posição da Data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ED01ADAB-A740-49B3-92C6-EFA3811957CB}" type="datetime1">
              <a:rPr lang="pt-PT" smtClean="0"/>
              <a:t>30-04-2016</a:t>
            </a:fld>
            <a:endParaRPr lang="pt-PT"/>
          </a:p>
        </p:txBody>
      </p:sp>
      <p:sp>
        <p:nvSpPr>
          <p:cNvPr id="28" name="Marcador de Posição do Rodapé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pt-PT"/>
          </a:p>
        </p:txBody>
      </p:sp>
      <p:sp>
        <p:nvSpPr>
          <p:cNvPr id="5" name="Marcador de Posição do Número do Diapositivo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C94942B-C2E4-4EB9-9FFA-621E61A39DD7}" type="slidenum">
              <a:rPr lang="pt-PT" smtClean="0"/>
              <a:pPr/>
              <a:t>‹nº›</a:t>
            </a:fld>
            <a:endParaRPr lang="pt-PT"/>
          </a:p>
        </p:txBody>
      </p:sp>
      <p:sp>
        <p:nvSpPr>
          <p:cNvPr id="10" name="Marcador de Posição do Título 9"/>
          <p:cNvSpPr>
            <a:spLocks noGrp="1"/>
          </p:cNvSpPr>
          <p:nvPr>
            <p:ph type="title"/>
          </p:nvPr>
        </p:nvSpPr>
        <p:spPr>
          <a:xfrm>
            <a:off x="406400" y="457200"/>
            <a:ext cx="11582400" cy="838200"/>
          </a:xfrm>
          <a:prstGeom prst="rect">
            <a:avLst/>
          </a:prstGeom>
        </p:spPr>
        <p:txBody>
          <a:bodyPr vert="horz" anchor="ctr">
            <a:normAutofit/>
          </a:bodyPr>
          <a:lstStyle/>
          <a:p>
            <a:r>
              <a:rPr kumimoji="0" lang="pt-PT" smtClean="0"/>
              <a:t>Clique para editar o estilo</a:t>
            </a:r>
            <a:endParaRPr kumimoji="0" lang="en-US"/>
          </a:p>
        </p:txBody>
      </p:sp>
      <p:sp>
        <p:nvSpPr>
          <p:cNvPr id="9" name="Conexão recta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exão recta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s://pt.wikipedia.org/wiki/Cond%C3%A9_Nast_Publication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z="4400" dirty="0" err="1" smtClean="0"/>
              <a:t>por</a:t>
            </a:r>
            <a:r>
              <a:rPr lang="pt-PT" sz="4400" dirty="0" err="1" smtClean="0">
                <a:solidFill>
                  <a:srgbClr val="FF0000"/>
                </a:solidFill>
              </a:rPr>
              <a:t>t</a:t>
            </a:r>
            <a:r>
              <a:rPr lang="pt-PT" sz="4400" dirty="0" err="1" smtClean="0"/>
              <a:t>ugal</a:t>
            </a:r>
            <a:endParaRPr lang="pt-PT" sz="4400" dirty="0"/>
          </a:p>
        </p:txBody>
      </p:sp>
      <p:sp>
        <p:nvSpPr>
          <p:cNvPr id="3" name="Marcador de Posição de Conteúdo 2"/>
          <p:cNvSpPr>
            <a:spLocks noGrp="1"/>
          </p:cNvSpPr>
          <p:nvPr>
            <p:ph idx="1"/>
          </p:nvPr>
        </p:nvSpPr>
        <p:spPr/>
        <p:txBody>
          <a:bodyPr>
            <a:normAutofit/>
          </a:bodyPr>
          <a:lstStyle/>
          <a:p>
            <a:endParaRPr lang="pt-PT" sz="2000" dirty="0" smtClean="0"/>
          </a:p>
          <a:p>
            <a:endParaRPr lang="pt-PT" sz="2000" dirty="0" smtClean="0"/>
          </a:p>
          <a:p>
            <a:endParaRPr lang="pt-PT" sz="2000" dirty="0" smtClean="0"/>
          </a:p>
          <a:p>
            <a:endParaRPr lang="pt-PT" sz="2000" dirty="0" smtClean="0"/>
          </a:p>
          <a:p>
            <a:endParaRPr lang="pt-PT" sz="2000" dirty="0" smtClean="0"/>
          </a:p>
          <a:p>
            <a:endParaRPr lang="pt-PT" sz="2000" dirty="0" smtClean="0"/>
          </a:p>
          <a:p>
            <a:pPr algn="r">
              <a:buNone/>
            </a:pPr>
            <a:endParaRPr lang="pt-PT" sz="2000" dirty="0" smtClean="0"/>
          </a:p>
          <a:p>
            <a:pPr algn="r">
              <a:buNone/>
            </a:pPr>
            <a:endParaRPr lang="pt-PT" sz="2000" dirty="0" smtClean="0"/>
          </a:p>
          <a:p>
            <a:pPr algn="ctr">
              <a:buNone/>
            </a:pPr>
            <a:r>
              <a:rPr lang="pt-PT" sz="2000" dirty="0" smtClean="0"/>
              <a:t>                                                                                    Trabalho elaborado por:</a:t>
            </a:r>
          </a:p>
          <a:p>
            <a:pPr algn="ctr">
              <a:buNone/>
            </a:pPr>
            <a:r>
              <a:rPr lang="pt-PT" sz="2000" dirty="0" smtClean="0"/>
              <a:t>                                                                                                         Tomás Gomes  Nº 19 7ºB</a:t>
            </a:r>
            <a:endParaRPr lang="pt-PT" sz="2000" dirty="0"/>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1</a:t>
            </a:fld>
            <a:endParaRPr lang="pt-PT"/>
          </a:p>
        </p:txBody>
      </p:sp>
      <p:pic>
        <p:nvPicPr>
          <p:cNvPr id="13314" name="Picture 2" descr="C:\Users\User\Desktop\images (2).jpg"/>
          <p:cNvPicPr>
            <a:picLocks noChangeAspect="1" noChangeArrowheads="1"/>
          </p:cNvPicPr>
          <p:nvPr/>
        </p:nvPicPr>
        <p:blipFill>
          <a:blip r:embed="rId2"/>
          <a:srcRect/>
          <a:stretch>
            <a:fillRect/>
          </a:stretch>
        </p:blipFill>
        <p:spPr bwMode="auto">
          <a:xfrm>
            <a:off x="2470068" y="2529442"/>
            <a:ext cx="3633850" cy="280257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Política</a:t>
            </a:r>
            <a:endParaRPr lang="pt-PT" dirty="0"/>
          </a:p>
        </p:txBody>
      </p:sp>
      <p:sp>
        <p:nvSpPr>
          <p:cNvPr id="3" name="Marcador de Posição de Conteúdo 2"/>
          <p:cNvSpPr>
            <a:spLocks noGrp="1"/>
          </p:cNvSpPr>
          <p:nvPr>
            <p:ph idx="1"/>
          </p:nvPr>
        </p:nvSpPr>
        <p:spPr/>
        <p:txBody>
          <a:bodyPr/>
          <a:lstStyle/>
          <a:p>
            <a:pPr algn="just"/>
            <a:r>
              <a:rPr lang="pt-PT" sz="2000" dirty="0" smtClean="0">
                <a:solidFill>
                  <a:schemeClr val="tx1"/>
                </a:solidFill>
                <a:latin typeface="Arial" pitchFamily="34" charset="0"/>
                <a:cs typeface="Arial" pitchFamily="34" charset="0"/>
              </a:rPr>
              <a:t>O presidente da República de Portugal é Marcelo Rebelo de Sousa. </a:t>
            </a:r>
          </a:p>
          <a:p>
            <a:pPr algn="just"/>
            <a:r>
              <a:rPr lang="pt-PT" sz="2000" dirty="0" smtClean="0">
                <a:solidFill>
                  <a:schemeClr val="tx1"/>
                </a:solidFill>
                <a:latin typeface="Arial" pitchFamily="34" charset="0"/>
                <a:cs typeface="Arial" pitchFamily="34" charset="0"/>
              </a:rPr>
              <a:t>O Presidente da República é o Chefe de Estado. Assim, nos termos da Constituição, ele "representa a República Portuguesa", "garante a independência nacional, a unidade do Estado e o regular funcionamento das instituições democráticas" e é o Comandante Supremo das Forças Armadas.</a:t>
            </a:r>
          </a:p>
          <a:p>
            <a:pPr algn="just"/>
            <a:endParaRPr lang="pt-PT" sz="2000" dirty="0" smtClean="0">
              <a:solidFill>
                <a:schemeClr val="tx1"/>
              </a:solidFill>
              <a:latin typeface="Arial" pitchFamily="34" charset="0"/>
              <a:cs typeface="Arial" pitchFamily="34" charset="0"/>
            </a:endParaRPr>
          </a:p>
          <a:p>
            <a:pPr algn="just"/>
            <a:r>
              <a:rPr lang="pt-PT" sz="2000" dirty="0" smtClean="0">
                <a:solidFill>
                  <a:schemeClr val="tx1"/>
                </a:solidFill>
                <a:latin typeface="Arial" pitchFamily="34" charset="0"/>
                <a:cs typeface="Arial" pitchFamily="34" charset="0"/>
              </a:rPr>
              <a:t> O Primeiro Ministro é António Costa.</a:t>
            </a:r>
          </a:p>
          <a:p>
            <a:pPr algn="just"/>
            <a:r>
              <a:rPr lang="pt-PT" sz="2000" b="1" dirty="0" smtClean="0">
                <a:solidFill>
                  <a:schemeClr val="tx1"/>
                </a:solidFill>
                <a:latin typeface="Arial" pitchFamily="34" charset="0"/>
                <a:cs typeface="Arial" pitchFamily="34" charset="0"/>
              </a:rPr>
              <a:t>Primeiro-Ministro</a:t>
            </a:r>
            <a:r>
              <a:rPr lang="pt-PT" sz="2000" b="1" baseline="30000" dirty="0" smtClean="0">
                <a:solidFill>
                  <a:schemeClr val="tx1"/>
                </a:solidFill>
                <a:latin typeface="Arial" pitchFamily="34" charset="0"/>
                <a:cs typeface="Arial" pitchFamily="34" charset="0"/>
              </a:rPr>
              <a:t> </a:t>
            </a:r>
            <a:r>
              <a:rPr lang="pt-PT" sz="2000" dirty="0" smtClean="0">
                <a:solidFill>
                  <a:schemeClr val="tx1"/>
                </a:solidFill>
                <a:latin typeface="Arial" pitchFamily="34" charset="0"/>
                <a:cs typeface="Arial" pitchFamily="34" charset="0"/>
              </a:rPr>
              <a:t>é o título atual do chefe do Governo da República Portuguesa. Como chefe do poder executivo, o primeiro-ministro coordena a ação dos ministros, representa o Governo junto dos outros órgãos de soberania, presta contas à Assembleia da República e mantém o Presidente da República informado. O primeiro-ministro pode acumular a função de chefe do Governo com as pastas de um ou mais ministérios.</a:t>
            </a:r>
          </a:p>
          <a:p>
            <a:endParaRPr lang="pt-PT" dirty="0"/>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10</a:t>
            </a:fld>
            <a:endParaRPr lang="pt-P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A sua moeda</a:t>
            </a:r>
            <a:endParaRPr lang="pt-PT" sz="3200" dirty="0"/>
          </a:p>
        </p:txBody>
      </p:sp>
      <p:sp>
        <p:nvSpPr>
          <p:cNvPr id="3" name="Marcador de Posição de Conteúdo 2"/>
          <p:cNvSpPr>
            <a:spLocks noGrp="1"/>
          </p:cNvSpPr>
          <p:nvPr>
            <p:ph idx="1"/>
          </p:nvPr>
        </p:nvSpPr>
        <p:spPr/>
        <p:txBody>
          <a:bodyPr>
            <a:normAutofit/>
          </a:bodyPr>
          <a:lstStyle/>
          <a:p>
            <a:r>
              <a:rPr lang="pt-PT" sz="2400" dirty="0" smtClean="0">
                <a:latin typeface="Arial" pitchFamily="34" charset="0"/>
                <a:cs typeface="Arial" pitchFamily="34" charset="0"/>
              </a:rPr>
              <a:t>A moeda que Portugal utiliza é o euro .</a:t>
            </a:r>
          </a:p>
          <a:p>
            <a:r>
              <a:rPr lang="pt-PT" sz="2400" dirty="0" smtClean="0">
                <a:latin typeface="Arial" pitchFamily="34" charset="0"/>
                <a:cs typeface="Arial" pitchFamily="34" charset="0"/>
              </a:rPr>
              <a:t>Portugal aderiu ao euro em 2002.</a:t>
            </a:r>
          </a:p>
          <a:p>
            <a:endParaRPr lang="pt-PT" sz="2400"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5045" y="2101932"/>
            <a:ext cx="2906461" cy="285007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Marcador de Posição do Número do Diapositivo 6"/>
          <p:cNvSpPr>
            <a:spLocks noGrp="1"/>
          </p:cNvSpPr>
          <p:nvPr>
            <p:ph type="sldNum" sz="quarter" idx="12"/>
          </p:nvPr>
        </p:nvSpPr>
        <p:spPr/>
        <p:txBody>
          <a:bodyPr/>
          <a:lstStyle/>
          <a:p>
            <a:fld id="{4C94942B-C2E4-4EB9-9FFA-621E61A39DD7}" type="slidenum">
              <a:rPr lang="pt-PT" smtClean="0"/>
              <a:pPr/>
              <a:t>11</a:t>
            </a:fld>
            <a:endParaRPr lang="pt-PT" dirty="0"/>
          </a:p>
        </p:txBody>
      </p:sp>
    </p:spTree>
    <p:extLst>
      <p:ext uri="{BB962C8B-B14F-4D97-AF65-F5344CB8AC3E}">
        <p14:creationId xmlns:p14="http://schemas.microsoft.com/office/powerpoint/2010/main" val="582904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economia</a:t>
            </a:r>
            <a:endParaRPr lang="pt-PT" sz="3200" dirty="0"/>
          </a:p>
        </p:txBody>
      </p:sp>
      <p:sp>
        <p:nvSpPr>
          <p:cNvPr id="3" name="Marcador de Posição de Conteúdo 2"/>
          <p:cNvSpPr>
            <a:spLocks noGrp="1"/>
          </p:cNvSpPr>
          <p:nvPr>
            <p:ph idx="1"/>
          </p:nvPr>
        </p:nvSpPr>
        <p:spPr/>
        <p:txBody>
          <a:bodyPr>
            <a:normAutofit/>
          </a:bodyPr>
          <a:lstStyle/>
          <a:p>
            <a:pPr algn="just"/>
            <a:r>
              <a:rPr lang="pt-PT" sz="2000" dirty="0" smtClean="0">
                <a:latin typeface="Arial" pitchFamily="34" charset="0"/>
                <a:cs typeface="Arial" pitchFamily="34" charset="0"/>
              </a:rPr>
              <a:t>A partir de 2009, Portugal tem vivido uma situação de recessão económica, conjugada com um crescimento contínuo da dívida pública, políticas de austeridade, nacionalização de bancos falidos, intervenção externa acompanhada de resgates financeiros à economia nacional, dificuldades no controlo do défice, clima de contestação social e atritos entre diversas instituições, nomeadamente o governo e o tribunal constitucional, provocados pela crise económica. </a:t>
            </a:r>
          </a:p>
          <a:p>
            <a:pPr algn="just"/>
            <a:endParaRPr lang="pt-PT" sz="2000" dirty="0" smtClean="0">
              <a:latin typeface="Arial" pitchFamily="34" charset="0"/>
              <a:cs typeface="Arial" pitchFamily="34" charset="0"/>
            </a:endParaRPr>
          </a:p>
          <a:p>
            <a:pPr algn="just"/>
            <a:r>
              <a:rPr lang="pt-PT" sz="2000" dirty="0" smtClean="0">
                <a:latin typeface="Arial" pitchFamily="34" charset="0"/>
                <a:cs typeface="Arial" pitchFamily="34" charset="0"/>
              </a:rPr>
              <a:t>A agricultura e a indústria a têm vivido períodos conturbados, o que tem gerado desemprego e pobreza entre a população. Muitos jovens têm saído do país à procura de melhores condições de vida e de um emprego que lhes permita uma certa estabilidade.</a:t>
            </a:r>
          </a:p>
          <a:p>
            <a:pPr algn="just"/>
            <a:endParaRPr lang="pt-PT" sz="2000" dirty="0" smtClean="0">
              <a:latin typeface="Arial" pitchFamily="34" charset="0"/>
              <a:cs typeface="Arial" pitchFamily="34" charset="0"/>
            </a:endParaRPr>
          </a:p>
          <a:p>
            <a:pPr algn="just"/>
            <a:r>
              <a:rPr lang="pt-PT" sz="2000" dirty="0" smtClean="0">
                <a:latin typeface="Arial" pitchFamily="34" charset="0"/>
                <a:cs typeface="Arial" pitchFamily="34" charset="0"/>
              </a:rPr>
              <a:t>Portugal exporta principalmente para Espanha, a França e a Alemanha. Por sua vez, as suas importações provêm sobretudo de Espanha, da Alemanha e da França.</a:t>
            </a:r>
          </a:p>
          <a:p>
            <a:pPr algn="just"/>
            <a:endParaRPr lang="pt-PT" sz="2000" dirty="0">
              <a:latin typeface="Arial" pitchFamily="34" charset="0"/>
              <a:cs typeface="Arial" pitchFamily="34" charset="0"/>
            </a:endParaRPr>
          </a:p>
        </p:txBody>
      </p:sp>
      <p:sp>
        <p:nvSpPr>
          <p:cNvPr id="6" name="Marcador de Posição do Número do Diapositivo 5"/>
          <p:cNvSpPr>
            <a:spLocks noGrp="1"/>
          </p:cNvSpPr>
          <p:nvPr>
            <p:ph type="sldNum" sz="quarter" idx="12"/>
          </p:nvPr>
        </p:nvSpPr>
        <p:spPr/>
        <p:txBody>
          <a:bodyPr/>
          <a:lstStyle/>
          <a:p>
            <a:fld id="{4C94942B-C2E4-4EB9-9FFA-621E61A39DD7}" type="slidenum">
              <a:rPr lang="pt-PT" smtClean="0"/>
              <a:pPr/>
              <a:t>12</a:t>
            </a:fld>
            <a:endParaRPr lang="pt-PT" dirty="0"/>
          </a:p>
        </p:txBody>
      </p:sp>
    </p:spTree>
    <p:extLst>
      <p:ext uri="{BB962C8B-B14F-4D97-AF65-F5344CB8AC3E}">
        <p14:creationId xmlns:p14="http://schemas.microsoft.com/office/powerpoint/2010/main" val="110178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err="1" smtClean="0"/>
              <a:t>tURISMO</a:t>
            </a:r>
            <a:endParaRPr lang="pt-PT" sz="3200" dirty="0"/>
          </a:p>
        </p:txBody>
      </p:sp>
      <p:sp>
        <p:nvSpPr>
          <p:cNvPr id="3" name="Marcador de Posição de Conteúdo 2"/>
          <p:cNvSpPr>
            <a:spLocks noGrp="1"/>
          </p:cNvSpPr>
          <p:nvPr>
            <p:ph idx="1"/>
          </p:nvPr>
        </p:nvSpPr>
        <p:spPr/>
        <p:txBody>
          <a:bodyPr>
            <a:normAutofit/>
          </a:bodyPr>
          <a:lstStyle/>
          <a:p>
            <a:pPr algn="just"/>
            <a:endParaRPr lang="pt-PT" sz="2000" dirty="0" smtClean="0">
              <a:latin typeface="Arial" pitchFamily="34" charset="0"/>
              <a:cs typeface="Arial" pitchFamily="34" charset="0"/>
            </a:endParaRPr>
          </a:p>
          <a:p>
            <a:pPr algn="just"/>
            <a:endParaRPr lang="pt-PT" sz="2000" dirty="0" smtClean="0">
              <a:latin typeface="Arial" pitchFamily="34" charset="0"/>
              <a:cs typeface="Arial" pitchFamily="34" charset="0"/>
            </a:endParaRPr>
          </a:p>
          <a:p>
            <a:pPr algn="just"/>
            <a:endParaRPr lang="pt-PT" sz="2000" dirty="0" smtClean="0">
              <a:latin typeface="Arial" pitchFamily="34" charset="0"/>
              <a:cs typeface="Arial" pitchFamily="34" charset="0"/>
            </a:endParaRPr>
          </a:p>
          <a:p>
            <a:pPr algn="just"/>
            <a:endParaRPr lang="pt-PT" sz="2000" dirty="0" smtClean="0">
              <a:latin typeface="Arial" pitchFamily="34" charset="0"/>
              <a:cs typeface="Arial" pitchFamily="34" charset="0"/>
            </a:endParaRPr>
          </a:p>
          <a:p>
            <a:pPr algn="just"/>
            <a:endParaRPr lang="pt-PT" sz="2000" dirty="0" smtClean="0">
              <a:latin typeface="Arial" pitchFamily="34" charset="0"/>
              <a:cs typeface="Arial" pitchFamily="34" charset="0"/>
            </a:endParaRPr>
          </a:p>
          <a:p>
            <a:pPr algn="just"/>
            <a:r>
              <a:rPr lang="pt-PT" sz="2000" dirty="0" smtClean="0">
                <a:latin typeface="Arial" pitchFamily="34" charset="0"/>
                <a:cs typeface="Arial" pitchFamily="34" charset="0"/>
              </a:rPr>
              <a:t>O </a:t>
            </a:r>
            <a:r>
              <a:rPr lang="pt-PT" sz="2000" dirty="0" err="1" smtClean="0">
                <a:latin typeface="Arial" pitchFamily="34" charset="0"/>
                <a:cs typeface="Arial" pitchFamily="34" charset="0"/>
              </a:rPr>
              <a:t>setor</a:t>
            </a:r>
            <a:r>
              <a:rPr lang="pt-PT" sz="2000" dirty="0" smtClean="0">
                <a:latin typeface="Arial" pitchFamily="34" charset="0"/>
                <a:cs typeface="Arial" pitchFamily="34" charset="0"/>
              </a:rPr>
              <a:t> terciário foi o que mais expansão teve desde os anos 60. Neste destaca-se o turismo, que é um dos grandes </a:t>
            </a:r>
            <a:r>
              <a:rPr lang="pt-PT" sz="2000" dirty="0" err="1" smtClean="0">
                <a:latin typeface="Arial" pitchFamily="34" charset="0"/>
                <a:cs typeface="Arial" pitchFamily="34" charset="0"/>
              </a:rPr>
              <a:t>setores</a:t>
            </a:r>
            <a:r>
              <a:rPr lang="pt-PT" sz="2000" dirty="0" smtClean="0">
                <a:latin typeface="Arial" pitchFamily="34" charset="0"/>
                <a:cs typeface="Arial" pitchFamily="34" charset="0"/>
              </a:rPr>
              <a:t> que faz crescer a economia portuguesa.</a:t>
            </a:r>
          </a:p>
          <a:p>
            <a:pPr algn="just"/>
            <a:r>
              <a:rPr lang="pt-PT" sz="2000" dirty="0" smtClean="0">
                <a:latin typeface="Arial" pitchFamily="34" charset="0"/>
                <a:cs typeface="Arial" pitchFamily="34" charset="0"/>
              </a:rPr>
              <a:t>A grande mudança social no país, a explosão da sociedade de consumo (sobretudo nos anos 80 e 90) fez aumentar rapidamente o número de empregados no </a:t>
            </a:r>
            <a:r>
              <a:rPr lang="pt-PT" sz="2000" dirty="0" err="1" smtClean="0">
                <a:latin typeface="Arial" pitchFamily="34" charset="0"/>
                <a:cs typeface="Arial" pitchFamily="34" charset="0"/>
              </a:rPr>
              <a:t>setor</a:t>
            </a:r>
            <a:r>
              <a:rPr lang="pt-PT" sz="2000" dirty="0" smtClean="0">
                <a:latin typeface="Arial" pitchFamily="34" charset="0"/>
                <a:cs typeface="Arial" pitchFamily="34" charset="0"/>
              </a:rPr>
              <a:t> terciário o que permitiu uma melhoria do nível de vida e uma maior qualificação ao nível de emprego e educação.</a:t>
            </a:r>
          </a:p>
          <a:p>
            <a:pPr>
              <a:buNone/>
            </a:pPr>
            <a:endParaRPr lang="pt-PT" dirty="0"/>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13</a:t>
            </a:fld>
            <a:endParaRPr lang="pt-PT"/>
          </a:p>
        </p:txBody>
      </p:sp>
      <p:pic>
        <p:nvPicPr>
          <p:cNvPr id="9218" name="Picture 2" descr="C:\Users\User\Desktop\transferir (2).jpg"/>
          <p:cNvPicPr>
            <a:picLocks noChangeAspect="1" noChangeArrowheads="1"/>
          </p:cNvPicPr>
          <p:nvPr/>
        </p:nvPicPr>
        <p:blipFill>
          <a:blip r:embed="rId2"/>
          <a:srcRect/>
          <a:stretch>
            <a:fillRect/>
          </a:stretch>
        </p:blipFill>
        <p:spPr bwMode="auto">
          <a:xfrm>
            <a:off x="4170774" y="1211035"/>
            <a:ext cx="2924175" cy="156210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err="1" smtClean="0">
                <a:solidFill>
                  <a:srgbClr val="A010A0"/>
                </a:solidFill>
              </a:rPr>
              <a:t>tRANSPORTES</a:t>
            </a:r>
            <a:endParaRPr lang="pt-PT" sz="3200" dirty="0">
              <a:solidFill>
                <a:srgbClr val="A010A0"/>
              </a:solidFill>
            </a:endParaRPr>
          </a:p>
        </p:txBody>
      </p:sp>
      <p:sp>
        <p:nvSpPr>
          <p:cNvPr id="3" name="Marcador de Posição de Conteúdo 2"/>
          <p:cNvSpPr>
            <a:spLocks noGrp="1"/>
          </p:cNvSpPr>
          <p:nvPr>
            <p:ph idx="1"/>
          </p:nvPr>
        </p:nvSpPr>
        <p:spPr/>
        <p:txBody>
          <a:bodyPr>
            <a:normAutofit/>
          </a:bodyPr>
          <a:lstStyle/>
          <a:p>
            <a:pPr algn="just"/>
            <a:r>
              <a:rPr lang="pt-PT" sz="2000" dirty="0" smtClean="0">
                <a:latin typeface="Arial" pitchFamily="34" charset="0"/>
                <a:cs typeface="Arial" pitchFamily="34" charset="0"/>
              </a:rPr>
              <a:t>Desde os anos 30 a rede de estradas aumentou exponencialmente em Portugal. Nos anos 80 e 90 verificou-se uma modernização das infra-estruturas, para além da construção de milhares de quilómetros de novas auto-estradas. Na atualidade, Portugal é servido por uma densa e moderna rede de auto-estradas, todas com sistema de portagem. </a:t>
            </a:r>
            <a:endParaRPr lang="pt-PT" dirty="0"/>
          </a:p>
        </p:txBody>
      </p:sp>
      <p:sp>
        <p:nvSpPr>
          <p:cNvPr id="6" name="Marcador de Posição do Número do Diapositivo 5"/>
          <p:cNvSpPr>
            <a:spLocks noGrp="1"/>
          </p:cNvSpPr>
          <p:nvPr>
            <p:ph type="sldNum" sz="quarter" idx="12"/>
          </p:nvPr>
        </p:nvSpPr>
        <p:spPr/>
        <p:txBody>
          <a:bodyPr/>
          <a:lstStyle/>
          <a:p>
            <a:fld id="{4C94942B-C2E4-4EB9-9FFA-621E61A39DD7}" type="slidenum">
              <a:rPr lang="pt-PT" smtClean="0"/>
              <a:pPr/>
              <a:t>14</a:t>
            </a:fld>
            <a:endParaRPr lang="pt-PT"/>
          </a:p>
        </p:txBody>
      </p:sp>
      <p:pic>
        <p:nvPicPr>
          <p:cNvPr id="8194" name="Picture 2" descr="C:\Users\User\Desktop\transferir (1).jpg"/>
          <p:cNvPicPr>
            <a:picLocks noChangeAspect="1" noChangeArrowheads="1"/>
          </p:cNvPicPr>
          <p:nvPr/>
        </p:nvPicPr>
        <p:blipFill>
          <a:blip r:embed="rId2"/>
          <a:srcRect/>
          <a:stretch>
            <a:fillRect/>
          </a:stretch>
        </p:blipFill>
        <p:spPr bwMode="auto">
          <a:xfrm>
            <a:off x="4643252" y="3182587"/>
            <a:ext cx="3016331" cy="2434442"/>
          </a:xfrm>
          <a:prstGeom prst="rect">
            <a:avLst/>
          </a:prstGeom>
          <a:noFill/>
        </p:spPr>
      </p:pic>
    </p:spTree>
    <p:extLst>
      <p:ext uri="{BB962C8B-B14F-4D97-AF65-F5344CB8AC3E}">
        <p14:creationId xmlns:p14="http://schemas.microsoft.com/office/powerpoint/2010/main" val="3008846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latin typeface="Arial" pitchFamily="34" charset="0"/>
                <a:cs typeface="Arial" pitchFamily="34" charset="0"/>
              </a:rPr>
              <a:t>Monumentos</a:t>
            </a:r>
            <a:endParaRPr lang="pt-PT" sz="3200" dirty="0">
              <a:latin typeface="Arial" pitchFamily="34" charset="0"/>
              <a:cs typeface="Arial" pitchFamily="34" charset="0"/>
            </a:endParaRPr>
          </a:p>
        </p:txBody>
      </p:sp>
      <p:sp>
        <p:nvSpPr>
          <p:cNvPr id="3" name="Marcador de Posição de Conteúdo 2"/>
          <p:cNvSpPr>
            <a:spLocks noGrp="1"/>
          </p:cNvSpPr>
          <p:nvPr>
            <p:ph idx="1"/>
          </p:nvPr>
        </p:nvSpPr>
        <p:spPr/>
        <p:txBody>
          <a:bodyPr>
            <a:normAutofit/>
          </a:bodyPr>
          <a:lstStyle/>
          <a:p>
            <a:pPr algn="just"/>
            <a:r>
              <a:rPr lang="pt-PT" sz="2000" dirty="0" smtClean="0">
                <a:latin typeface="Arial" pitchFamily="34" charset="0"/>
                <a:cs typeface="Arial" pitchFamily="34" charset="0"/>
              </a:rPr>
              <a:t>Situado bem no extremo sudoeste do histórico continente Europeu, na Península Ibérica, pleno de beleza, encanto e tradição, está Portugal, um País com tanto para ver, conhecer e apreciar. Marcado pelo Mar, e marcando os oceanos e descobrimentos do Mundo.… </a:t>
            </a:r>
          </a:p>
          <a:p>
            <a:pPr algn="just"/>
            <a:endParaRPr lang="pt-PT" sz="2000" dirty="0" smtClean="0">
              <a:latin typeface="Arial" pitchFamily="34" charset="0"/>
              <a:cs typeface="Arial" pitchFamily="34" charset="0"/>
            </a:endParaRPr>
          </a:p>
          <a:p>
            <a:pPr algn="just"/>
            <a:r>
              <a:rPr lang="pt-PT" sz="2000" dirty="0" smtClean="0">
                <a:latin typeface="Arial" pitchFamily="34" charset="0"/>
                <a:cs typeface="Arial" pitchFamily="34" charset="0"/>
              </a:rPr>
              <a:t>Castelo de São Jorge, Mosteiro da Batalha, Torre de Belém, Torre dos Clérigos, Palácio de Sintra, Mosteiro de Alcobaça, entre outros…</a:t>
            </a:r>
          </a:p>
          <a:p>
            <a:pPr algn="just"/>
            <a:endParaRPr lang="pt-PT" sz="2000" dirty="0" smtClean="0">
              <a:latin typeface="Arial" pitchFamily="34" charset="0"/>
              <a:cs typeface="Arial" pitchFamily="34" charset="0"/>
            </a:endParaRPr>
          </a:p>
          <a:p>
            <a:pPr algn="just"/>
            <a:endParaRPr lang="pt-PT" sz="2000" dirty="0" smtClean="0">
              <a:latin typeface="Arial" pitchFamily="34" charset="0"/>
              <a:cs typeface="Arial" pitchFamily="34" charset="0"/>
            </a:endParaRPr>
          </a:p>
          <a:p>
            <a:pPr algn="just"/>
            <a:endParaRPr lang="pt-PT" sz="2000" dirty="0" smtClean="0">
              <a:latin typeface="Arial" pitchFamily="34" charset="0"/>
              <a:cs typeface="Arial" pitchFamily="34" charset="0"/>
            </a:endParaRPr>
          </a:p>
          <a:p>
            <a:pPr algn="just"/>
            <a:endParaRPr lang="pt-PT" sz="2000" dirty="0">
              <a:latin typeface="Arial" pitchFamily="34" charset="0"/>
              <a:cs typeface="Arial" pitchFamily="34" charset="0"/>
            </a:endParaRPr>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15</a:t>
            </a:fld>
            <a:endParaRPr lang="pt-PT"/>
          </a:p>
        </p:txBody>
      </p:sp>
      <p:pic>
        <p:nvPicPr>
          <p:cNvPr id="10244" name="Picture 4" descr="C:\Users\User\Desktop\8.jpg"/>
          <p:cNvPicPr>
            <a:picLocks noChangeAspect="1" noChangeArrowheads="1"/>
          </p:cNvPicPr>
          <p:nvPr/>
        </p:nvPicPr>
        <p:blipFill>
          <a:blip r:embed="rId2"/>
          <a:srcRect/>
          <a:stretch>
            <a:fillRect/>
          </a:stretch>
        </p:blipFill>
        <p:spPr bwMode="auto">
          <a:xfrm>
            <a:off x="4655127" y="4069135"/>
            <a:ext cx="2803505" cy="202290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45" name="Picture 5" descr="C:\Users\User\Desktop\6.jpg"/>
          <p:cNvPicPr>
            <a:picLocks noChangeAspect="1" noChangeArrowheads="1"/>
          </p:cNvPicPr>
          <p:nvPr/>
        </p:nvPicPr>
        <p:blipFill>
          <a:blip r:embed="rId3"/>
          <a:srcRect/>
          <a:stretch>
            <a:fillRect/>
          </a:stretch>
        </p:blipFill>
        <p:spPr bwMode="auto">
          <a:xfrm>
            <a:off x="8752114" y="4275116"/>
            <a:ext cx="2671948" cy="171895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0246" name="Picture 6" descr="C:\Users\User\Desktop\transferir (3).jpg"/>
          <p:cNvPicPr>
            <a:picLocks noChangeAspect="1" noChangeArrowheads="1"/>
          </p:cNvPicPr>
          <p:nvPr/>
        </p:nvPicPr>
        <p:blipFill>
          <a:blip r:embed="rId4"/>
          <a:srcRect/>
          <a:stretch>
            <a:fillRect/>
          </a:stretch>
        </p:blipFill>
        <p:spPr bwMode="auto">
          <a:xfrm>
            <a:off x="1490724" y="3893685"/>
            <a:ext cx="1988745" cy="225773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Mar, sol e praia</a:t>
            </a:r>
            <a:endParaRPr lang="pt-PT" sz="3200" dirty="0"/>
          </a:p>
        </p:txBody>
      </p:sp>
      <p:sp>
        <p:nvSpPr>
          <p:cNvPr id="3" name="Marcador de Posição de Conteúdo 2"/>
          <p:cNvSpPr>
            <a:spLocks noGrp="1"/>
          </p:cNvSpPr>
          <p:nvPr>
            <p:ph idx="1"/>
          </p:nvPr>
        </p:nvSpPr>
        <p:spPr/>
        <p:txBody>
          <a:bodyPr>
            <a:normAutofit/>
          </a:bodyPr>
          <a:lstStyle/>
          <a:p>
            <a:pPr algn="just"/>
            <a:r>
              <a:rPr lang="pt-PT" sz="2000" dirty="0" smtClean="0">
                <a:latin typeface="Arial" pitchFamily="34" charset="0"/>
                <a:cs typeface="Arial" pitchFamily="34" charset="0"/>
              </a:rPr>
              <a:t>Portugal foi eleito pela </a:t>
            </a:r>
            <a:r>
              <a:rPr lang="pt-PT" sz="2000" i="1" dirty="0" err="1" smtClean="0">
                <a:latin typeface="Arial" pitchFamily="34" charset="0"/>
                <a:cs typeface="Arial" pitchFamily="34" charset="0"/>
                <a:hlinkClick r:id="rId2" tooltip="Condé Nast Publications"/>
              </a:rPr>
              <a:t>Condé</a:t>
            </a:r>
            <a:r>
              <a:rPr lang="pt-PT" sz="2000" i="1" dirty="0" smtClean="0">
                <a:latin typeface="Arial" pitchFamily="34" charset="0"/>
                <a:cs typeface="Arial" pitchFamily="34" charset="0"/>
                <a:hlinkClick r:id="rId2" tooltip="Condé Nast Publications"/>
              </a:rPr>
              <a:t> </a:t>
            </a:r>
            <a:r>
              <a:rPr lang="pt-PT" sz="2000" i="1" dirty="0" err="1" smtClean="0">
                <a:latin typeface="Arial" pitchFamily="34" charset="0"/>
                <a:cs typeface="Arial" pitchFamily="34" charset="0"/>
                <a:hlinkClick r:id="rId2" tooltip="Condé Nast Publications"/>
              </a:rPr>
              <a:t>Nast</a:t>
            </a:r>
            <a:r>
              <a:rPr lang="pt-PT" sz="2000" i="1" dirty="0" smtClean="0">
                <a:latin typeface="Arial" pitchFamily="34" charset="0"/>
                <a:cs typeface="Arial" pitchFamily="34" charset="0"/>
                <a:hlinkClick r:id="rId2" tooltip="Condé Nast Publications"/>
              </a:rPr>
              <a:t> </a:t>
            </a:r>
            <a:r>
              <a:rPr lang="pt-PT" sz="2000" i="1" dirty="0" err="1" smtClean="0">
                <a:latin typeface="Arial" pitchFamily="34" charset="0"/>
                <a:cs typeface="Arial" pitchFamily="34" charset="0"/>
                <a:hlinkClick r:id="rId2" tooltip="Condé Nast Publications"/>
              </a:rPr>
              <a:t>Traveller</a:t>
            </a:r>
            <a:r>
              <a:rPr lang="pt-PT" sz="2000" dirty="0" smtClean="0">
                <a:latin typeface="Arial" pitchFamily="34" charset="0"/>
                <a:cs typeface="Arial" pitchFamily="34" charset="0"/>
              </a:rPr>
              <a:t> o melhor destino do mundo para se viajar.</a:t>
            </a:r>
            <a:r>
              <a:rPr lang="pt-PT" sz="2000" baseline="30000" dirty="0" smtClean="0">
                <a:latin typeface="Arial" pitchFamily="34" charset="0"/>
                <a:cs typeface="Arial" pitchFamily="34" charset="0"/>
              </a:rPr>
              <a:t> </a:t>
            </a:r>
            <a:r>
              <a:rPr lang="pt-PT" sz="2000" dirty="0" smtClean="0">
                <a:latin typeface="Arial" pitchFamily="34" charset="0"/>
                <a:cs typeface="Arial" pitchFamily="34" charset="0"/>
              </a:rPr>
              <a:t>Paisagem, gastronomia, praias e a simpatia da população foram os critérios usados para a escolha. A publicação ressaltou o "especial encanto que é visível nas tradições do país, com cidades que combinam a modernidade com o peso visível da história, paisagens e praias que nos reconciliam com a Natureza.</a:t>
            </a:r>
          </a:p>
          <a:p>
            <a:pPr algn="just"/>
            <a:endParaRPr lang="pt-PT" sz="2000" dirty="0" smtClean="0">
              <a:latin typeface="Arial" pitchFamily="34" charset="0"/>
              <a:cs typeface="Arial" pitchFamily="34" charset="0"/>
            </a:endParaRPr>
          </a:p>
          <a:p>
            <a:pPr algn="just">
              <a:buNone/>
            </a:pPr>
            <a:endParaRPr lang="pt-PT" sz="2000" dirty="0">
              <a:latin typeface="Arial" pitchFamily="34" charset="0"/>
              <a:cs typeface="Arial" pitchFamily="34" charset="0"/>
            </a:endParaRPr>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16</a:t>
            </a:fld>
            <a:endParaRPr lang="pt-PT"/>
          </a:p>
        </p:txBody>
      </p:sp>
      <p:pic>
        <p:nvPicPr>
          <p:cNvPr id="11267" name="Picture 3" descr="C:\Users\User\Desktop\transferir (4).jpg"/>
          <p:cNvPicPr>
            <a:picLocks noChangeAspect="1" noChangeArrowheads="1"/>
          </p:cNvPicPr>
          <p:nvPr/>
        </p:nvPicPr>
        <p:blipFill>
          <a:blip r:embed="rId3"/>
          <a:srcRect/>
          <a:stretch>
            <a:fillRect/>
          </a:stretch>
        </p:blipFill>
        <p:spPr bwMode="auto">
          <a:xfrm>
            <a:off x="4880759" y="3253839"/>
            <a:ext cx="2268186" cy="213755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User\Desktop\220px-MargaretCafe_PasteisDeNata.JPG"/>
          <p:cNvPicPr>
            <a:picLocks noChangeAspect="1" noChangeArrowheads="1"/>
          </p:cNvPicPr>
          <p:nvPr/>
        </p:nvPicPr>
        <p:blipFill>
          <a:blip r:embed="rId2"/>
          <a:srcRect/>
          <a:stretch>
            <a:fillRect/>
          </a:stretch>
        </p:blipFill>
        <p:spPr bwMode="auto">
          <a:xfrm>
            <a:off x="7655956" y="334241"/>
            <a:ext cx="2794000" cy="186690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ítulo 1"/>
          <p:cNvSpPr>
            <a:spLocks noGrp="1"/>
          </p:cNvSpPr>
          <p:nvPr>
            <p:ph type="title"/>
          </p:nvPr>
        </p:nvSpPr>
        <p:spPr/>
        <p:txBody>
          <a:bodyPr/>
          <a:lstStyle/>
          <a:p>
            <a:r>
              <a:rPr lang="pt-PT" dirty="0" smtClean="0">
                <a:solidFill>
                  <a:srgbClr val="002060"/>
                </a:solidFill>
              </a:rPr>
              <a:t>Gastronomia</a:t>
            </a:r>
            <a:endParaRPr lang="pt-PT" dirty="0">
              <a:solidFill>
                <a:srgbClr val="002060"/>
              </a:solidFill>
            </a:endParaRPr>
          </a:p>
        </p:txBody>
      </p:sp>
      <p:sp>
        <p:nvSpPr>
          <p:cNvPr id="3" name="Marcador de Posição de Conteúdo 2"/>
          <p:cNvSpPr>
            <a:spLocks noGrp="1"/>
          </p:cNvSpPr>
          <p:nvPr>
            <p:ph idx="1"/>
          </p:nvPr>
        </p:nvSpPr>
        <p:spPr>
          <a:xfrm>
            <a:off x="382649" y="1459160"/>
            <a:ext cx="11582400" cy="4525963"/>
          </a:xfrm>
        </p:spPr>
        <p:txBody>
          <a:bodyPr>
            <a:normAutofit fontScale="85000" lnSpcReduction="10000"/>
          </a:bodyPr>
          <a:lstStyle/>
          <a:p>
            <a:endParaRPr lang="pt-PT" dirty="0" smtClean="0"/>
          </a:p>
          <a:p>
            <a:pPr algn="just"/>
            <a:r>
              <a:rPr lang="pt-PT" sz="2600" dirty="0" smtClean="0">
                <a:solidFill>
                  <a:schemeClr val="tx1"/>
                </a:solidFill>
                <a:latin typeface="Arial" pitchFamily="34" charset="0"/>
                <a:cs typeface="Arial" pitchFamily="34" charset="0"/>
              </a:rPr>
              <a:t>A gastronomia é muito rica em variedade e do agrado de nacionais e estrangeiros em geral. Cada zona do país tem os seus pratos típicos, incluindo os mais diversificados alimentos, passando pelas carnes de gado, carneiro, porco, pelos variados enchidos, pelas diversas espécies de peixe fresco (sardinha e carapau) e marisco. O bacalhau é dos peixes mais consumidos, existindo imensos pratos à base deste peixe. </a:t>
            </a:r>
          </a:p>
          <a:p>
            <a:pPr algn="just"/>
            <a:r>
              <a:rPr lang="pt-PT" sz="2600" dirty="0" smtClean="0">
                <a:solidFill>
                  <a:schemeClr val="tx1"/>
                </a:solidFill>
                <a:latin typeface="Arial" pitchFamily="34" charset="0"/>
                <a:cs typeface="Arial" pitchFamily="34" charset="0"/>
              </a:rPr>
              <a:t>Portugal é um país fortemente vinícola, sendo célebres os vinhos do Douro, do Alentejo e do Dão, os vinhos verdes do Minho, e os licorosos do Porto e da Madeira. Na doçaria, entre uma enorme variedade de receitas tradicionais, são muito famosos os chamados Pastéis de nata (ou pastéis de Belém).</a:t>
            </a:r>
          </a:p>
          <a:p>
            <a:pPr algn="just"/>
            <a:r>
              <a:rPr lang="pt-PT" sz="2600" dirty="0" smtClean="0">
                <a:solidFill>
                  <a:schemeClr val="tx1"/>
                </a:solidFill>
                <a:latin typeface="Arial" pitchFamily="34" charset="0"/>
                <a:cs typeface="Arial" pitchFamily="34" charset="0"/>
              </a:rPr>
              <a:t>Entre os pratos típicos são de destacar o cozido à portuguesa, o bacalhau à Brás, à Gomes de Sá ou em pastéis, as espetadas da Madeira, o cozido vulcânico dos Açores (São Miguel) e o leitão assado à moda da Bairrada, entre outros.</a:t>
            </a:r>
            <a:endParaRPr lang="pt-PT" sz="2600" dirty="0"/>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17</a:t>
            </a:fld>
            <a:endParaRPr lang="pt-P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Curiosidades</a:t>
            </a:r>
            <a:endParaRPr lang="pt-PT" sz="3200" dirty="0"/>
          </a:p>
        </p:txBody>
      </p:sp>
      <p:sp>
        <p:nvSpPr>
          <p:cNvPr id="3" name="Marcador de Posição de Conteúdo 2"/>
          <p:cNvSpPr>
            <a:spLocks noGrp="1"/>
          </p:cNvSpPr>
          <p:nvPr>
            <p:ph idx="1"/>
          </p:nvPr>
        </p:nvSpPr>
        <p:spPr/>
        <p:txBody>
          <a:bodyPr>
            <a:normAutofit/>
          </a:bodyPr>
          <a:lstStyle/>
          <a:p>
            <a:pPr algn="just"/>
            <a:endParaRPr lang="pt-PT" sz="2000" dirty="0" smtClean="0">
              <a:latin typeface="Arial" pitchFamily="34" charset="0"/>
              <a:cs typeface="Arial" pitchFamily="34" charset="0"/>
            </a:endParaRPr>
          </a:p>
          <a:p>
            <a:pPr algn="just"/>
            <a:r>
              <a:rPr lang="pt-PT" sz="2000" dirty="0" smtClean="0">
                <a:solidFill>
                  <a:schemeClr val="tx1"/>
                </a:solidFill>
                <a:latin typeface="Arial" pitchFamily="34" charset="0"/>
                <a:cs typeface="Arial" pitchFamily="34" charset="0"/>
              </a:rPr>
              <a:t>Porque é que os portugueses também são chamados de lusitanos? Por causa dos lusitanos, um conjunto de tribos que habitava o território de Portugal desde a Idade do Ferro.</a:t>
            </a:r>
          </a:p>
          <a:p>
            <a:pPr algn="just"/>
            <a:endParaRPr lang="pt-PT" sz="2000" dirty="0" smtClean="0">
              <a:solidFill>
                <a:schemeClr val="tx1"/>
              </a:solidFill>
              <a:latin typeface="Arial" pitchFamily="34" charset="0"/>
              <a:cs typeface="Arial" pitchFamily="34" charset="0"/>
            </a:endParaRPr>
          </a:p>
          <a:p>
            <a:pPr algn="just"/>
            <a:r>
              <a:rPr lang="pt-PT" sz="2000" dirty="0" smtClean="0">
                <a:solidFill>
                  <a:schemeClr val="tx1"/>
                </a:solidFill>
                <a:latin typeface="Arial" pitchFamily="34" charset="0"/>
                <a:cs typeface="Arial" pitchFamily="34" charset="0"/>
              </a:rPr>
              <a:t>Na época da dominação romana, Portugal era conhecido como Lusitânia.</a:t>
            </a:r>
          </a:p>
          <a:p>
            <a:pPr algn="just"/>
            <a:endParaRPr lang="pt-PT" sz="2000" dirty="0" smtClean="0">
              <a:latin typeface="Arial" pitchFamily="34" charset="0"/>
              <a:cs typeface="Arial" pitchFamily="34" charset="0"/>
            </a:endParaRPr>
          </a:p>
          <a:p>
            <a:pPr algn="just">
              <a:buNone/>
            </a:pPr>
            <a:endParaRPr lang="pt-PT" sz="2000" dirty="0" smtClean="0">
              <a:latin typeface="Arial" pitchFamily="34" charset="0"/>
              <a:cs typeface="Arial" pitchFamily="34" charset="0"/>
            </a:endParaRPr>
          </a:p>
          <a:p>
            <a:pPr algn="just"/>
            <a:r>
              <a:rPr lang="pt-PT" sz="2000" dirty="0" smtClean="0">
                <a:solidFill>
                  <a:schemeClr val="tx1"/>
                </a:solidFill>
                <a:latin typeface="Arial" pitchFamily="34" charset="0"/>
                <a:cs typeface="Arial" pitchFamily="34" charset="0"/>
              </a:rPr>
              <a:t>O vinho do Porto surgiu no século XVII, quando os britânicos passaram a importar a bebida em grandes quantidades de Portugal. Na intenção de fazer o produto resistir à viagem, os portugueses passaram a acrescentar álcool nos barris, o que acabou conferindo um sabor original ao vinho.</a:t>
            </a:r>
            <a:endParaRPr lang="pt-PT" sz="2000" dirty="0">
              <a:solidFill>
                <a:schemeClr val="tx1"/>
              </a:solidFill>
              <a:latin typeface="Arial" pitchFamily="34" charset="0"/>
              <a:cs typeface="Arial" pitchFamily="34" charset="0"/>
            </a:endParaRPr>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18</a:t>
            </a:fld>
            <a:endParaRPr lang="pt-P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smtClean="0"/>
              <a:t>Conclusão</a:t>
            </a:r>
            <a:endParaRPr lang="pt-PT" sz="2400" dirty="0"/>
          </a:p>
        </p:txBody>
      </p:sp>
      <p:sp>
        <p:nvSpPr>
          <p:cNvPr id="3" name="Marcador de Posição de Conteúdo 2"/>
          <p:cNvSpPr>
            <a:spLocks noGrp="1"/>
          </p:cNvSpPr>
          <p:nvPr>
            <p:ph idx="1"/>
          </p:nvPr>
        </p:nvSpPr>
        <p:spPr/>
        <p:txBody>
          <a:bodyPr>
            <a:normAutofit/>
          </a:bodyPr>
          <a:lstStyle/>
          <a:p>
            <a:pPr algn="just"/>
            <a:endParaRPr lang="pt-PT" sz="2000" dirty="0" smtClean="0">
              <a:solidFill>
                <a:schemeClr val="tx1"/>
              </a:solidFill>
              <a:latin typeface="Arial" pitchFamily="34" charset="0"/>
              <a:cs typeface="Arial" pitchFamily="34" charset="0"/>
            </a:endParaRPr>
          </a:p>
          <a:p>
            <a:pPr algn="just"/>
            <a:r>
              <a:rPr lang="pt-PT" sz="2000" dirty="0" smtClean="0">
                <a:solidFill>
                  <a:schemeClr val="tx1"/>
                </a:solidFill>
                <a:latin typeface="Arial" pitchFamily="34" charset="0"/>
                <a:cs typeface="Arial" pitchFamily="34" charset="0"/>
              </a:rPr>
              <a:t>Portugal é um dos países mais bonitos da Europa, rico em tradições, hospitaleiro e com um encanto natural.</a:t>
            </a:r>
          </a:p>
          <a:p>
            <a:pPr algn="just"/>
            <a:endParaRPr lang="pt-PT" sz="2000" dirty="0" smtClean="0">
              <a:solidFill>
                <a:schemeClr val="tx1"/>
              </a:solidFill>
              <a:latin typeface="Arial" pitchFamily="34" charset="0"/>
              <a:cs typeface="Arial" pitchFamily="34" charset="0"/>
            </a:endParaRPr>
          </a:p>
          <a:p>
            <a:pPr algn="just"/>
            <a:r>
              <a:rPr lang="pt-PT" sz="2000" dirty="0" smtClean="0">
                <a:solidFill>
                  <a:schemeClr val="tx1"/>
                </a:solidFill>
                <a:latin typeface="Arial" pitchFamily="34" charset="0"/>
                <a:cs typeface="Arial" pitchFamily="34" charset="0"/>
              </a:rPr>
              <a:t>Em Maio de 2014 o portal de viagens do jornal norte-americano </a:t>
            </a:r>
            <a:r>
              <a:rPr lang="pt-PT" sz="2000" i="1" dirty="0" smtClean="0">
                <a:solidFill>
                  <a:schemeClr val="tx1"/>
                </a:solidFill>
                <a:latin typeface="Arial" pitchFamily="34" charset="0"/>
                <a:cs typeface="Arial" pitchFamily="34" charset="0"/>
              </a:rPr>
              <a:t>USA </a:t>
            </a:r>
            <a:r>
              <a:rPr lang="pt-PT" sz="2000" i="1" dirty="0" err="1" smtClean="0">
                <a:solidFill>
                  <a:schemeClr val="tx1"/>
                </a:solidFill>
                <a:latin typeface="Arial" pitchFamily="34" charset="0"/>
                <a:cs typeface="Arial" pitchFamily="34" charset="0"/>
              </a:rPr>
              <a:t>Today</a:t>
            </a:r>
            <a:r>
              <a:rPr lang="pt-PT" sz="2000" i="1" dirty="0" smtClean="0">
                <a:solidFill>
                  <a:schemeClr val="tx1"/>
                </a:solidFill>
                <a:latin typeface="Arial" pitchFamily="34" charset="0"/>
                <a:cs typeface="Arial" pitchFamily="34" charset="0"/>
              </a:rPr>
              <a:t> </a:t>
            </a:r>
            <a:r>
              <a:rPr lang="pt-PT" sz="2000" dirty="0" smtClean="0">
                <a:solidFill>
                  <a:schemeClr val="tx1"/>
                </a:solidFill>
                <a:latin typeface="Arial" pitchFamily="34" charset="0"/>
                <a:cs typeface="Arial" pitchFamily="34" charset="0"/>
              </a:rPr>
              <a:t>elegeu o país como o melhor da Europa para passar férias.</a:t>
            </a:r>
          </a:p>
          <a:p>
            <a:pPr algn="just"/>
            <a:r>
              <a:rPr lang="pt-PT" sz="2000" dirty="0" smtClean="0">
                <a:solidFill>
                  <a:schemeClr val="tx1"/>
                </a:solidFill>
                <a:latin typeface="Arial" pitchFamily="34" charset="0"/>
                <a:cs typeface="Arial" pitchFamily="34" charset="0"/>
              </a:rPr>
              <a:t>Os principais pontos turísticos de Portugal são Lisboa, Algarve e Madeira, mas o governo português continua a promover e desenvolver novos destinos turísticos, como o vale do Douro, a ilha de Porto Santo e o Alentejo Em 2005, Lisboa foi a segunda cidade europeia, depois de Barcelona, que atraiu mais turistas, com sete milhões de visitantes dormindo nos hotéis da cidade.</a:t>
            </a:r>
            <a:endParaRPr lang="pt-PT" dirty="0" smtClean="0"/>
          </a:p>
          <a:p>
            <a:endParaRPr lang="pt-PT" dirty="0"/>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19</a:t>
            </a:fld>
            <a:endParaRPr lang="pt-P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Por</a:t>
            </a:r>
            <a:r>
              <a:rPr lang="pt-PT" dirty="0" smtClean="0">
                <a:solidFill>
                  <a:srgbClr val="FF0000"/>
                </a:solidFill>
              </a:rPr>
              <a:t>t</a:t>
            </a:r>
            <a:r>
              <a:rPr lang="pt-PT" dirty="0" smtClean="0"/>
              <a:t>ugal</a:t>
            </a:r>
            <a:endParaRPr lang="pt-PT" dirty="0"/>
          </a:p>
        </p:txBody>
      </p:sp>
      <p:sp>
        <p:nvSpPr>
          <p:cNvPr id="3" name="Marcador de Posição de Conteúdo 2"/>
          <p:cNvSpPr>
            <a:spLocks noGrp="1"/>
          </p:cNvSpPr>
          <p:nvPr>
            <p:ph idx="1"/>
          </p:nvPr>
        </p:nvSpPr>
        <p:spPr/>
        <p:txBody>
          <a:bodyPr>
            <a:normAutofit/>
          </a:bodyPr>
          <a:lstStyle/>
          <a:p>
            <a:pPr algn="just"/>
            <a:r>
              <a:rPr lang="pt-PT" sz="2400" dirty="0" smtClean="0"/>
              <a:t>O país que vou caracterizar é Portugal. Escolhi este país porque tem uma letra do meu nome. Gosto muito do meu país, e como tal sinto-me mais familiarizado com ele.</a:t>
            </a:r>
            <a:endParaRPr lang="pt-PT" sz="2400"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9968" y="2756549"/>
            <a:ext cx="2749648" cy="3204864"/>
          </a:xfrm>
          <a:prstGeom prst="rect">
            <a:avLst/>
          </a:prstGeom>
        </p:spPr>
      </p:pic>
      <p:sp>
        <p:nvSpPr>
          <p:cNvPr id="7" name="Marcador de Posição do Número do Diapositivo 6"/>
          <p:cNvSpPr>
            <a:spLocks noGrp="1"/>
          </p:cNvSpPr>
          <p:nvPr>
            <p:ph type="sldNum" sz="quarter" idx="12"/>
          </p:nvPr>
        </p:nvSpPr>
        <p:spPr/>
        <p:txBody>
          <a:bodyPr/>
          <a:lstStyle/>
          <a:p>
            <a:fld id="{4C94942B-C2E4-4EB9-9FFA-621E61A39DD7}" type="slidenum">
              <a:rPr lang="pt-PT" smtClean="0"/>
              <a:pPr/>
              <a:t>2</a:t>
            </a:fld>
            <a:endParaRPr lang="pt-PT" dirty="0"/>
          </a:p>
        </p:txBody>
      </p:sp>
    </p:spTree>
    <p:extLst>
      <p:ext uri="{BB962C8B-B14F-4D97-AF65-F5344CB8AC3E}">
        <p14:creationId xmlns:p14="http://schemas.microsoft.com/office/powerpoint/2010/main" val="3612953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B</a:t>
            </a:r>
            <a:r>
              <a:rPr lang="pt-PT" sz="3200" dirty="0" smtClean="0">
                <a:latin typeface="Arial" pitchFamily="34" charset="0"/>
                <a:cs typeface="Arial" pitchFamily="34" charset="0"/>
              </a:rPr>
              <a:t>ibliografia</a:t>
            </a:r>
            <a:endParaRPr lang="pt-PT" sz="3200" dirty="0">
              <a:latin typeface="Arial" pitchFamily="34" charset="0"/>
              <a:cs typeface="Arial" pitchFamily="34" charset="0"/>
            </a:endParaRPr>
          </a:p>
        </p:txBody>
      </p:sp>
      <p:sp>
        <p:nvSpPr>
          <p:cNvPr id="3" name="Marcador de Posição de Conteúdo 2"/>
          <p:cNvSpPr>
            <a:spLocks noGrp="1"/>
          </p:cNvSpPr>
          <p:nvPr>
            <p:ph idx="1"/>
          </p:nvPr>
        </p:nvSpPr>
        <p:spPr/>
        <p:txBody>
          <a:bodyPr>
            <a:normAutofit/>
          </a:bodyPr>
          <a:lstStyle/>
          <a:p>
            <a:r>
              <a:rPr lang="pt-PT" sz="2000" dirty="0" smtClean="0">
                <a:solidFill>
                  <a:schemeClr val="tx1"/>
                </a:solidFill>
                <a:latin typeface="Arial" pitchFamily="34" charset="0"/>
                <a:cs typeface="Arial" pitchFamily="34" charset="0"/>
              </a:rPr>
              <a:t>Atlas Ilustrado do Mundo;</a:t>
            </a:r>
          </a:p>
          <a:p>
            <a:r>
              <a:rPr lang="pt-PT" sz="2000" dirty="0" smtClean="0">
                <a:solidFill>
                  <a:schemeClr val="tx1"/>
                </a:solidFill>
                <a:latin typeface="Arial" pitchFamily="34" charset="0"/>
                <a:cs typeface="Arial" pitchFamily="34" charset="0"/>
              </a:rPr>
              <a:t>Enciclopédia Verbo, Luso Brasileira da Cultura;</a:t>
            </a:r>
          </a:p>
          <a:p>
            <a:r>
              <a:rPr lang="pt-PT" sz="2000" dirty="0" smtClean="0">
                <a:solidFill>
                  <a:schemeClr val="tx1"/>
                </a:solidFill>
                <a:latin typeface="Arial" pitchFamily="34" charset="0"/>
                <a:cs typeface="Arial" pitchFamily="34" charset="0"/>
              </a:rPr>
              <a:t>Grande Dicionário Enciclopédico;</a:t>
            </a:r>
          </a:p>
          <a:p>
            <a:r>
              <a:rPr lang="pt-PT" sz="2000" dirty="0" smtClean="0">
                <a:solidFill>
                  <a:schemeClr val="tx1"/>
                </a:solidFill>
                <a:latin typeface="Arial" pitchFamily="34" charset="0"/>
                <a:cs typeface="Arial" pitchFamily="34" charset="0"/>
              </a:rPr>
              <a:t>Pesquisa e fotografias na Net.</a:t>
            </a:r>
            <a:endParaRPr lang="pt-PT" sz="2000" dirty="0">
              <a:solidFill>
                <a:schemeClr val="tx1"/>
              </a:solidFill>
              <a:latin typeface="Arial" pitchFamily="34" charset="0"/>
              <a:cs typeface="Arial" pitchFamily="34" charset="0"/>
            </a:endParaRPr>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20</a:t>
            </a:fld>
            <a:endParaRPr lang="pt-P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Localização</a:t>
            </a:r>
            <a:endParaRPr lang="pt-PT" sz="3200" dirty="0"/>
          </a:p>
        </p:txBody>
      </p:sp>
      <p:sp>
        <p:nvSpPr>
          <p:cNvPr id="3" name="Marcador de Posição de Conteúdo 2"/>
          <p:cNvSpPr>
            <a:spLocks noGrp="1"/>
          </p:cNvSpPr>
          <p:nvPr>
            <p:ph idx="1"/>
          </p:nvPr>
        </p:nvSpPr>
        <p:spPr/>
        <p:txBody>
          <a:bodyPr>
            <a:normAutofit/>
          </a:bodyPr>
          <a:lstStyle/>
          <a:p>
            <a:pPr algn="just"/>
            <a:r>
              <a:rPr lang="pt-PT" sz="2200" dirty="0" smtClean="0">
                <a:solidFill>
                  <a:schemeClr val="tx1"/>
                </a:solidFill>
                <a:latin typeface="Arial" pitchFamily="34" charset="0"/>
                <a:cs typeface="Arial" pitchFamily="34" charset="0"/>
              </a:rPr>
              <a:t>Localizado na costa oeste da Península Ibérica, Portugal é o país mais ocidental da Europa continental. O seu território faz fronteira com Espanha a norte e a este e é banhado pelo oceano Atlântico a oeste e a sul. Para além do território continental, fazem igualmente parte de Portugal os arquipélagos dos Açores e da Madeira, com o estatuto de regiões autónomas (cujas formações são de origem vulcânica), que são posições estratégicas ao longo do mar do oeste e se aproxima do estreito de Gibraltar (localizado entre o Mar Mediterrâneo e o Oceano Atlântico).</a:t>
            </a:r>
          </a:p>
          <a:p>
            <a:pPr algn="just"/>
            <a:r>
              <a:rPr lang="pt-PT" sz="2200" dirty="0" smtClean="0">
                <a:solidFill>
                  <a:schemeClr val="tx1"/>
                </a:solidFill>
                <a:latin typeface="Arial" pitchFamily="34" charset="0"/>
                <a:cs typeface="Arial" pitchFamily="34" charset="0"/>
              </a:rPr>
              <a:t> A área total deste país é de 92.391 </a:t>
            </a:r>
            <a:r>
              <a:rPr lang="pt-PT" sz="2200" dirty="0" err="1" smtClean="0">
                <a:solidFill>
                  <a:schemeClr val="tx1"/>
                </a:solidFill>
                <a:latin typeface="Arial" pitchFamily="34" charset="0"/>
                <a:cs typeface="Arial" pitchFamily="34" charset="0"/>
              </a:rPr>
              <a:t>km²</a:t>
            </a:r>
            <a:r>
              <a:rPr lang="pt-PT" sz="2200" dirty="0" smtClean="0">
                <a:solidFill>
                  <a:schemeClr val="tx1"/>
                </a:solidFill>
                <a:latin typeface="Arial" pitchFamily="34" charset="0"/>
                <a:cs typeface="Arial" pitchFamily="34" charset="0"/>
              </a:rPr>
              <a:t>, dos quais 91.951 </a:t>
            </a:r>
            <a:r>
              <a:rPr lang="pt-PT" sz="2200" dirty="0" err="1" smtClean="0">
                <a:solidFill>
                  <a:schemeClr val="tx1"/>
                </a:solidFill>
                <a:latin typeface="Arial" pitchFamily="34" charset="0"/>
                <a:cs typeface="Arial" pitchFamily="34" charset="0"/>
              </a:rPr>
              <a:t>km²</a:t>
            </a:r>
            <a:r>
              <a:rPr lang="pt-PT" sz="2200" dirty="0" smtClean="0">
                <a:solidFill>
                  <a:schemeClr val="tx1"/>
                </a:solidFill>
                <a:latin typeface="Arial" pitchFamily="34" charset="0"/>
                <a:cs typeface="Arial" pitchFamily="34" charset="0"/>
              </a:rPr>
              <a:t> são no continente e 440 </a:t>
            </a:r>
            <a:r>
              <a:rPr lang="pt-PT" sz="2200" dirty="0" err="1" smtClean="0">
                <a:solidFill>
                  <a:schemeClr val="tx1"/>
                </a:solidFill>
                <a:latin typeface="Arial" pitchFamily="34" charset="0"/>
                <a:cs typeface="Arial" pitchFamily="34" charset="0"/>
              </a:rPr>
              <a:t>km²</a:t>
            </a:r>
            <a:r>
              <a:rPr lang="pt-PT" sz="2200" dirty="0" smtClean="0">
                <a:solidFill>
                  <a:schemeClr val="tx1"/>
                </a:solidFill>
                <a:latin typeface="Arial" pitchFamily="34" charset="0"/>
                <a:cs typeface="Arial" pitchFamily="34" charset="0"/>
              </a:rPr>
              <a:t> são marítimos. A costa portuguesa possui 943 km de extensão no </a:t>
            </a:r>
            <a:r>
              <a:rPr lang="pt-PT" sz="2200" dirty="0" err="1" smtClean="0">
                <a:solidFill>
                  <a:schemeClr val="tx1"/>
                </a:solidFill>
                <a:latin typeface="Arial" pitchFamily="34" charset="0"/>
                <a:cs typeface="Arial" pitchFamily="34" charset="0"/>
              </a:rPr>
              <a:t>setor</a:t>
            </a:r>
            <a:r>
              <a:rPr lang="pt-PT" sz="2200" dirty="0" smtClean="0">
                <a:solidFill>
                  <a:schemeClr val="tx1"/>
                </a:solidFill>
                <a:latin typeface="Arial" pitchFamily="34" charset="0"/>
                <a:cs typeface="Arial" pitchFamily="34" charset="0"/>
              </a:rPr>
              <a:t> continental e 667 km nas ilhas da Madeira e Açores.</a:t>
            </a:r>
          </a:p>
          <a:p>
            <a:endParaRPr lang="pt-PT" dirty="0"/>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3</a:t>
            </a:fld>
            <a:endParaRPr lang="pt-P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Capital</a:t>
            </a:r>
            <a:endParaRPr lang="pt-PT" sz="3200" dirty="0"/>
          </a:p>
        </p:txBody>
      </p:sp>
      <p:sp>
        <p:nvSpPr>
          <p:cNvPr id="3" name="Marcador de Posição de Conteúdo 2"/>
          <p:cNvSpPr>
            <a:spLocks noGrp="1"/>
          </p:cNvSpPr>
          <p:nvPr>
            <p:ph idx="1"/>
          </p:nvPr>
        </p:nvSpPr>
        <p:spPr/>
        <p:txBody>
          <a:bodyPr>
            <a:normAutofit/>
          </a:bodyPr>
          <a:lstStyle/>
          <a:p>
            <a:r>
              <a:rPr lang="pt-PT" sz="2000" b="1" dirty="0" smtClean="0">
                <a:solidFill>
                  <a:schemeClr val="tx1"/>
                </a:solidFill>
              </a:rPr>
              <a:t>Capital:</a:t>
            </a:r>
            <a:r>
              <a:rPr lang="pt-PT" sz="2000" dirty="0" smtClean="0"/>
              <a:t> </a:t>
            </a:r>
            <a:r>
              <a:rPr lang="pt-PT" sz="2000" dirty="0" smtClean="0">
                <a:solidFill>
                  <a:schemeClr val="tx1"/>
                </a:solidFill>
                <a:latin typeface="Arial" pitchFamily="34" charset="0"/>
                <a:cs typeface="Arial" pitchFamily="34" charset="0"/>
              </a:rPr>
              <a:t>Lisboa</a:t>
            </a:r>
          </a:p>
          <a:p>
            <a:r>
              <a:rPr lang="pt-PT" sz="2000" b="1" dirty="0" smtClean="0">
                <a:solidFill>
                  <a:schemeClr val="tx1"/>
                </a:solidFill>
                <a:latin typeface="Arial" pitchFamily="34" charset="0"/>
                <a:cs typeface="Arial" pitchFamily="34" charset="0"/>
              </a:rPr>
              <a:t>Superfície:</a:t>
            </a:r>
            <a:r>
              <a:rPr lang="pt-PT" sz="2000" dirty="0" smtClean="0">
                <a:solidFill>
                  <a:schemeClr val="tx1"/>
                </a:solidFill>
                <a:latin typeface="Arial" pitchFamily="34" charset="0"/>
                <a:cs typeface="Arial" pitchFamily="34" charset="0"/>
              </a:rPr>
              <a:t> 92 226 km</a:t>
            </a:r>
            <a:r>
              <a:rPr lang="pt-PT" sz="2000" baseline="30000" dirty="0" smtClean="0">
                <a:solidFill>
                  <a:schemeClr val="tx1"/>
                </a:solidFill>
                <a:latin typeface="Arial" pitchFamily="34" charset="0"/>
                <a:cs typeface="Arial" pitchFamily="34" charset="0"/>
              </a:rPr>
              <a:t>2</a:t>
            </a:r>
            <a:endParaRPr lang="pt-PT" sz="2000" dirty="0" smtClean="0">
              <a:solidFill>
                <a:schemeClr val="tx1"/>
              </a:solidFill>
              <a:latin typeface="Arial" pitchFamily="34" charset="0"/>
              <a:cs typeface="Arial" pitchFamily="34" charset="0"/>
            </a:endParaRPr>
          </a:p>
          <a:p>
            <a:r>
              <a:rPr lang="pt-PT" sz="2000" b="1" dirty="0" smtClean="0">
                <a:solidFill>
                  <a:schemeClr val="tx1"/>
                </a:solidFill>
                <a:latin typeface="Arial" pitchFamily="34" charset="0"/>
                <a:cs typeface="Arial" pitchFamily="34" charset="0"/>
              </a:rPr>
              <a:t>População:</a:t>
            </a:r>
            <a:r>
              <a:rPr lang="pt-PT" sz="2000" dirty="0" smtClean="0">
                <a:solidFill>
                  <a:schemeClr val="tx1"/>
                </a:solidFill>
                <a:latin typeface="Arial" pitchFamily="34" charset="0"/>
                <a:cs typeface="Arial" pitchFamily="34" charset="0"/>
              </a:rPr>
              <a:t> 10 374 822 habitantes </a:t>
            </a:r>
            <a:r>
              <a:rPr lang="pt-PT" sz="2000" i="1" dirty="0" smtClean="0">
                <a:solidFill>
                  <a:schemeClr val="tx1"/>
                </a:solidFill>
                <a:latin typeface="Arial" pitchFamily="34" charset="0"/>
                <a:cs typeface="Arial" pitchFamily="34" charset="0"/>
              </a:rPr>
              <a:t>(2015)</a:t>
            </a:r>
            <a:endParaRPr lang="pt-PT" sz="2000" dirty="0" smtClean="0">
              <a:solidFill>
                <a:schemeClr val="tx1"/>
              </a:solidFill>
              <a:latin typeface="Arial" pitchFamily="34" charset="0"/>
              <a:cs typeface="Arial" pitchFamily="34" charset="0"/>
            </a:endParaRPr>
          </a:p>
          <a:p>
            <a:r>
              <a:rPr lang="pt-PT" sz="2000" b="1" dirty="0" smtClean="0">
                <a:solidFill>
                  <a:schemeClr val="tx1"/>
                </a:solidFill>
                <a:latin typeface="Arial" pitchFamily="34" charset="0"/>
                <a:cs typeface="Arial" pitchFamily="34" charset="0"/>
              </a:rPr>
              <a:t>População em % da população total da UE:</a:t>
            </a:r>
            <a:r>
              <a:rPr lang="pt-PT" sz="2000" dirty="0" smtClean="0">
                <a:solidFill>
                  <a:schemeClr val="tx1"/>
                </a:solidFill>
                <a:latin typeface="Arial" pitchFamily="34" charset="0"/>
                <a:cs typeface="Arial" pitchFamily="34" charset="0"/>
              </a:rPr>
              <a:t> 2 % </a:t>
            </a:r>
            <a:r>
              <a:rPr lang="pt-PT" sz="2000" i="1" dirty="0" smtClean="0">
                <a:solidFill>
                  <a:schemeClr val="tx1"/>
                </a:solidFill>
                <a:latin typeface="Arial" pitchFamily="34" charset="0"/>
                <a:cs typeface="Arial" pitchFamily="34" charset="0"/>
              </a:rPr>
              <a:t>(2015)</a:t>
            </a:r>
            <a:endParaRPr lang="pt-PT" sz="2000" dirty="0" smtClean="0">
              <a:solidFill>
                <a:schemeClr val="tx1"/>
              </a:solidFill>
              <a:latin typeface="Arial" pitchFamily="34" charset="0"/>
              <a:cs typeface="Arial" pitchFamily="34" charset="0"/>
            </a:endParaRPr>
          </a:p>
          <a:p>
            <a:r>
              <a:rPr lang="pt-PT" sz="2000" b="1" dirty="0" smtClean="0">
                <a:solidFill>
                  <a:schemeClr val="tx1"/>
                </a:solidFill>
                <a:latin typeface="Arial" pitchFamily="34" charset="0"/>
                <a:cs typeface="Arial" pitchFamily="34" charset="0"/>
              </a:rPr>
              <a:t>Produto interno bruto (PIB):</a:t>
            </a:r>
            <a:r>
              <a:rPr lang="pt-PT" sz="2000" dirty="0" smtClean="0">
                <a:solidFill>
                  <a:schemeClr val="tx1"/>
                </a:solidFill>
                <a:latin typeface="Arial" pitchFamily="34" charset="0"/>
                <a:cs typeface="Arial" pitchFamily="34" charset="0"/>
              </a:rPr>
              <a:t> 173,044 mil milhões EUR </a:t>
            </a:r>
            <a:r>
              <a:rPr lang="pt-PT" sz="2000" i="1" dirty="0" smtClean="0">
                <a:solidFill>
                  <a:schemeClr val="tx1"/>
                </a:solidFill>
                <a:latin typeface="Arial" pitchFamily="34" charset="0"/>
                <a:cs typeface="Arial" pitchFamily="34" charset="0"/>
              </a:rPr>
              <a:t>(2014)</a:t>
            </a:r>
            <a:endParaRPr lang="pt-PT" sz="2000" dirty="0" smtClean="0">
              <a:solidFill>
                <a:schemeClr val="tx1"/>
              </a:solidFill>
              <a:latin typeface="Arial" pitchFamily="34" charset="0"/>
              <a:cs typeface="Arial" pitchFamily="34" charset="0"/>
            </a:endParaRPr>
          </a:p>
          <a:p>
            <a:r>
              <a:rPr lang="pt-PT" sz="2000" b="1" dirty="0" smtClean="0">
                <a:solidFill>
                  <a:schemeClr val="tx1"/>
                </a:solidFill>
                <a:latin typeface="Arial" pitchFamily="34" charset="0"/>
                <a:cs typeface="Arial" pitchFamily="34" charset="0"/>
              </a:rPr>
              <a:t>Língua oficial da UE:</a:t>
            </a:r>
            <a:r>
              <a:rPr lang="pt-PT" sz="2000" dirty="0" smtClean="0">
                <a:solidFill>
                  <a:schemeClr val="tx1"/>
                </a:solidFill>
                <a:latin typeface="Arial" pitchFamily="34" charset="0"/>
                <a:cs typeface="Arial" pitchFamily="34" charset="0"/>
              </a:rPr>
              <a:t> português</a:t>
            </a:r>
          </a:p>
          <a:p>
            <a:r>
              <a:rPr lang="pt-PT" sz="2000" b="1" dirty="0" smtClean="0">
                <a:solidFill>
                  <a:schemeClr val="tx1"/>
                </a:solidFill>
                <a:latin typeface="Arial" pitchFamily="34" charset="0"/>
                <a:cs typeface="Arial" pitchFamily="34" charset="0"/>
              </a:rPr>
              <a:t>Sistema político:</a:t>
            </a:r>
            <a:r>
              <a:rPr lang="pt-PT" sz="2000" dirty="0" smtClean="0">
                <a:solidFill>
                  <a:schemeClr val="tx1"/>
                </a:solidFill>
                <a:latin typeface="Arial" pitchFamily="34" charset="0"/>
                <a:cs typeface="Arial" pitchFamily="34" charset="0"/>
              </a:rPr>
              <a:t> república semipresidencialista</a:t>
            </a:r>
          </a:p>
          <a:p>
            <a:r>
              <a:rPr lang="pt-PT" sz="2000" b="1" dirty="0" smtClean="0">
                <a:solidFill>
                  <a:schemeClr val="tx1"/>
                </a:solidFill>
                <a:latin typeface="Arial" pitchFamily="34" charset="0"/>
                <a:cs typeface="Arial" pitchFamily="34" charset="0"/>
              </a:rPr>
              <a:t>Adesão à UE: </a:t>
            </a:r>
            <a:r>
              <a:rPr lang="pt-PT" sz="2000" dirty="0" smtClean="0">
                <a:solidFill>
                  <a:schemeClr val="tx1"/>
                </a:solidFill>
                <a:latin typeface="Arial" pitchFamily="34" charset="0"/>
                <a:cs typeface="Arial" pitchFamily="34" charset="0"/>
              </a:rPr>
              <a:t>1 de janeiro de 1986</a:t>
            </a:r>
          </a:p>
          <a:p>
            <a:r>
              <a:rPr lang="pt-PT" sz="2000" b="1" dirty="0" smtClean="0">
                <a:solidFill>
                  <a:schemeClr val="tx1"/>
                </a:solidFill>
                <a:latin typeface="Arial" pitchFamily="34" charset="0"/>
                <a:cs typeface="Arial" pitchFamily="34" charset="0"/>
              </a:rPr>
              <a:t>Lugares no Parlamento Europeu:</a:t>
            </a:r>
            <a:r>
              <a:rPr lang="pt-PT" sz="2000" dirty="0" smtClean="0">
                <a:solidFill>
                  <a:schemeClr val="tx1"/>
                </a:solidFill>
                <a:latin typeface="Arial" pitchFamily="34" charset="0"/>
                <a:cs typeface="Arial" pitchFamily="34" charset="0"/>
              </a:rPr>
              <a:t> 21</a:t>
            </a:r>
          </a:p>
          <a:p>
            <a:r>
              <a:rPr lang="pt-PT" sz="2000" b="1" dirty="0" smtClean="0">
                <a:solidFill>
                  <a:schemeClr val="tx1"/>
                </a:solidFill>
                <a:latin typeface="Arial" pitchFamily="34" charset="0"/>
                <a:cs typeface="Arial" pitchFamily="34" charset="0"/>
              </a:rPr>
              <a:t>Moeda:</a:t>
            </a:r>
            <a:r>
              <a:rPr lang="pt-PT" sz="2000" dirty="0" smtClean="0">
                <a:solidFill>
                  <a:schemeClr val="tx1"/>
                </a:solidFill>
                <a:latin typeface="Arial" pitchFamily="34" charset="0"/>
                <a:cs typeface="Arial" pitchFamily="34" charset="0"/>
              </a:rPr>
              <a:t> Euro. Membro da </a:t>
            </a:r>
            <a:r>
              <a:rPr lang="pt-PT" sz="2000" u="sng" dirty="0" smtClean="0">
                <a:solidFill>
                  <a:schemeClr val="tx1"/>
                </a:solidFill>
                <a:latin typeface="Arial" pitchFamily="34" charset="0"/>
                <a:cs typeface="Arial" pitchFamily="34" charset="0"/>
              </a:rPr>
              <a:t>zona euro</a:t>
            </a:r>
            <a:r>
              <a:rPr lang="pt-PT" sz="2000" dirty="0" smtClean="0">
                <a:solidFill>
                  <a:schemeClr val="tx1"/>
                </a:solidFill>
                <a:latin typeface="Arial" pitchFamily="34" charset="0"/>
                <a:cs typeface="Arial" pitchFamily="34" charset="0"/>
              </a:rPr>
              <a:t> desde 1 de janeiro de 1999</a:t>
            </a:r>
          </a:p>
          <a:p>
            <a:r>
              <a:rPr lang="pt-PT" sz="2000" dirty="0" smtClean="0">
                <a:solidFill>
                  <a:schemeClr val="tx1"/>
                </a:solidFill>
                <a:latin typeface="Arial" pitchFamily="34" charset="0"/>
                <a:cs typeface="Arial" pitchFamily="34" charset="0"/>
              </a:rPr>
              <a:t>o país é membro do </a:t>
            </a:r>
            <a:r>
              <a:rPr lang="pt-PT" sz="2000" u="sng" dirty="0" smtClean="0">
                <a:solidFill>
                  <a:schemeClr val="tx1"/>
                </a:solidFill>
                <a:latin typeface="Arial" pitchFamily="34" charset="0"/>
                <a:cs typeface="Arial" pitchFamily="34" charset="0"/>
              </a:rPr>
              <a:t>Espaço </a:t>
            </a:r>
            <a:r>
              <a:rPr lang="pt-PT" sz="2000" u="sng" dirty="0" err="1" smtClean="0">
                <a:solidFill>
                  <a:schemeClr val="tx1"/>
                </a:solidFill>
                <a:latin typeface="Arial" pitchFamily="34" charset="0"/>
                <a:cs typeface="Arial" pitchFamily="34" charset="0"/>
              </a:rPr>
              <a:t>Schengen</a:t>
            </a:r>
            <a:r>
              <a:rPr lang="pt-PT" sz="2000" dirty="0" smtClean="0">
                <a:solidFill>
                  <a:schemeClr val="tx1"/>
                </a:solidFill>
                <a:latin typeface="Arial" pitchFamily="34" charset="0"/>
                <a:cs typeface="Arial" pitchFamily="34" charset="0"/>
              </a:rPr>
              <a:t> desde 26 de Março de 1995.</a:t>
            </a:r>
          </a:p>
          <a:p>
            <a:r>
              <a:rPr lang="pt-PT" sz="2000" b="1" dirty="0" smtClean="0">
                <a:solidFill>
                  <a:schemeClr val="tx1"/>
                </a:solidFill>
                <a:latin typeface="Arial" pitchFamily="34" charset="0"/>
                <a:cs typeface="Arial" pitchFamily="34" charset="0"/>
              </a:rPr>
              <a:t>Presidência do Conselho:</a:t>
            </a:r>
            <a:r>
              <a:rPr lang="pt-PT" sz="2000" dirty="0" smtClean="0">
                <a:solidFill>
                  <a:schemeClr val="tx1"/>
                </a:solidFill>
                <a:latin typeface="Arial" pitchFamily="34" charset="0"/>
                <a:cs typeface="Arial" pitchFamily="34" charset="0"/>
              </a:rPr>
              <a:t>  Portugal exerceu 3 vezes a presidência rotativa do Conselho da UE</a:t>
            </a:r>
            <a:endParaRPr lang="pt-PT" sz="2000" dirty="0">
              <a:solidFill>
                <a:schemeClr val="tx1"/>
              </a:solidFill>
              <a:latin typeface="Arial" pitchFamily="34" charset="0"/>
              <a:cs typeface="Arial" pitchFamily="34" charset="0"/>
            </a:endParaRPr>
          </a:p>
        </p:txBody>
      </p:sp>
      <p:sp>
        <p:nvSpPr>
          <p:cNvPr id="6" name="Marcador de Posição do Número do Diapositivo 5"/>
          <p:cNvSpPr>
            <a:spLocks noGrp="1"/>
          </p:cNvSpPr>
          <p:nvPr>
            <p:ph type="sldNum" sz="quarter" idx="12"/>
          </p:nvPr>
        </p:nvSpPr>
        <p:spPr/>
        <p:txBody>
          <a:bodyPr/>
          <a:lstStyle/>
          <a:p>
            <a:fld id="{4C94942B-C2E4-4EB9-9FFA-621E61A39DD7}" type="slidenum">
              <a:rPr lang="pt-PT" smtClean="0"/>
              <a:pPr/>
              <a:t>4</a:t>
            </a:fld>
            <a:endParaRPr lang="pt-PT"/>
          </a:p>
        </p:txBody>
      </p:sp>
    </p:spTree>
    <p:extLst>
      <p:ext uri="{BB962C8B-B14F-4D97-AF65-F5344CB8AC3E}">
        <p14:creationId xmlns:p14="http://schemas.microsoft.com/office/powerpoint/2010/main" val="1605831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Divisão Administrativa</a:t>
            </a:r>
            <a:endParaRPr lang="pt-PT" sz="3200" dirty="0"/>
          </a:p>
        </p:txBody>
      </p:sp>
      <p:sp>
        <p:nvSpPr>
          <p:cNvPr id="3" name="Marcador de Posição de Conteúdo 2"/>
          <p:cNvSpPr>
            <a:spLocks noGrp="1"/>
          </p:cNvSpPr>
          <p:nvPr>
            <p:ph idx="1"/>
          </p:nvPr>
        </p:nvSpPr>
        <p:spPr/>
        <p:txBody>
          <a:bodyPr>
            <a:normAutofit/>
          </a:bodyPr>
          <a:lstStyle/>
          <a:p>
            <a:endParaRPr lang="pt-PT" sz="2000" dirty="0" smtClean="0">
              <a:latin typeface="Arial" pitchFamily="34" charset="0"/>
              <a:cs typeface="Arial" pitchFamily="34" charset="0"/>
            </a:endParaRPr>
          </a:p>
          <a:p>
            <a:endParaRPr lang="pt-PT" sz="2000" dirty="0" smtClean="0">
              <a:latin typeface="Arial" pitchFamily="34" charset="0"/>
              <a:cs typeface="Arial" pitchFamily="34" charset="0"/>
            </a:endParaRPr>
          </a:p>
          <a:p>
            <a:endParaRPr lang="pt-PT" sz="2000" dirty="0" smtClean="0">
              <a:latin typeface="Arial" pitchFamily="34" charset="0"/>
              <a:cs typeface="Arial" pitchFamily="34" charset="0"/>
            </a:endParaRPr>
          </a:p>
          <a:p>
            <a:r>
              <a:rPr lang="pt-PT" sz="2000" dirty="0" smtClean="0">
                <a:latin typeface="Arial" pitchFamily="34" charset="0"/>
                <a:cs typeface="Arial" pitchFamily="34" charset="0"/>
              </a:rPr>
              <a:t>Portugal Continental está dividido em 18 distritos.</a:t>
            </a:r>
            <a:endParaRPr lang="pt-PT" sz="2000" dirty="0">
              <a:latin typeface="Arial" pitchFamily="34" charset="0"/>
              <a:cs typeface="Arial" pitchFamily="34" charset="0"/>
            </a:endParaRPr>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5</a:t>
            </a:fld>
            <a:endParaRPr lang="pt-PT"/>
          </a:p>
        </p:txBody>
      </p:sp>
      <p:pic>
        <p:nvPicPr>
          <p:cNvPr id="4099" name="Picture 3" descr="C:\Users\User\Desktop\mp_portugal.png"/>
          <p:cNvPicPr>
            <a:picLocks noChangeAspect="1" noChangeArrowheads="1"/>
          </p:cNvPicPr>
          <p:nvPr/>
        </p:nvPicPr>
        <p:blipFill>
          <a:blip r:embed="rId2"/>
          <a:srcRect/>
          <a:stretch>
            <a:fillRect/>
          </a:stretch>
        </p:blipFill>
        <p:spPr bwMode="auto">
          <a:xfrm>
            <a:off x="7427174" y="1558637"/>
            <a:ext cx="2999361" cy="3999015"/>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Geografia</a:t>
            </a:r>
            <a:endParaRPr lang="pt-PT" sz="3200" dirty="0"/>
          </a:p>
        </p:txBody>
      </p:sp>
      <p:sp>
        <p:nvSpPr>
          <p:cNvPr id="3" name="Marcador de Posição de Conteúdo 2"/>
          <p:cNvSpPr>
            <a:spLocks noGrp="1"/>
          </p:cNvSpPr>
          <p:nvPr>
            <p:ph idx="1"/>
          </p:nvPr>
        </p:nvSpPr>
        <p:spPr/>
        <p:txBody>
          <a:bodyPr/>
          <a:lstStyle/>
          <a:p>
            <a:pPr algn="just"/>
            <a:r>
              <a:rPr lang="pt-PT" sz="2400" dirty="0" smtClean="0">
                <a:latin typeface="Arial" pitchFamily="34" charset="0"/>
                <a:cs typeface="Arial" pitchFamily="34" charset="0"/>
              </a:rPr>
              <a:t>Portugal continental está separado em duas partes pelo seu principal rio: </a:t>
            </a:r>
            <a:r>
              <a:rPr lang="pt-PT" sz="2400" b="1" dirty="0" smtClean="0">
                <a:latin typeface="Arial" pitchFamily="34" charset="0"/>
                <a:cs typeface="Arial" pitchFamily="34" charset="0"/>
              </a:rPr>
              <a:t>o Tejo</a:t>
            </a:r>
            <a:r>
              <a:rPr lang="pt-PT" sz="2400" dirty="0" smtClean="0">
                <a:latin typeface="Arial" pitchFamily="34" charset="0"/>
                <a:cs typeface="Arial" pitchFamily="34" charset="0"/>
              </a:rPr>
              <a:t>. Dentre os maiores rio portugueses, podemos citar o Minho, o Douro e o Guadiana. Outro rio importante é o Mondego que se origina na Serra da Estrela, maior serra portuguesa, cuja altura atinge os 1993 m.</a:t>
            </a:r>
          </a:p>
          <a:p>
            <a:endParaRPr lang="pt-PT" dirty="0"/>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6</a:t>
            </a:fld>
            <a:endParaRPr lang="pt-PT"/>
          </a:p>
        </p:txBody>
      </p:sp>
      <p:pic>
        <p:nvPicPr>
          <p:cNvPr id="5122" name="Picture 2" descr="C:\Users\User\Desktop\images.jpg"/>
          <p:cNvPicPr>
            <a:picLocks noChangeAspect="1" noChangeArrowheads="1"/>
          </p:cNvPicPr>
          <p:nvPr/>
        </p:nvPicPr>
        <p:blipFill>
          <a:blip r:embed="rId2"/>
          <a:srcRect/>
          <a:stretch>
            <a:fillRect/>
          </a:stretch>
        </p:blipFill>
        <p:spPr bwMode="auto">
          <a:xfrm>
            <a:off x="4762005" y="3479470"/>
            <a:ext cx="2909455" cy="236319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002060"/>
                </a:solidFill>
              </a:rPr>
              <a:t>Relevo</a:t>
            </a:r>
            <a:endParaRPr lang="pt-PT" dirty="0">
              <a:solidFill>
                <a:srgbClr val="002060"/>
              </a:solidFill>
            </a:endParaRPr>
          </a:p>
        </p:txBody>
      </p:sp>
      <p:sp>
        <p:nvSpPr>
          <p:cNvPr id="3" name="Marcador de Posição de Conteúdo 2"/>
          <p:cNvSpPr>
            <a:spLocks noGrp="1"/>
          </p:cNvSpPr>
          <p:nvPr>
            <p:ph idx="1"/>
          </p:nvPr>
        </p:nvSpPr>
        <p:spPr/>
        <p:txBody>
          <a:bodyPr>
            <a:normAutofit/>
          </a:bodyPr>
          <a:lstStyle/>
          <a:p>
            <a:pPr algn="just"/>
            <a:r>
              <a:rPr lang="pt-PT" sz="2000" dirty="0" smtClean="0">
                <a:latin typeface="Arial" pitchFamily="34" charset="0"/>
                <a:cs typeface="Arial" pitchFamily="34" charset="0"/>
              </a:rPr>
              <a:t>Ao norte, o relevo é montanhoso, no centro do país há planaltos onde é possível o desenvolvimento da agricultura. Em direção ao sul, até ao Algarve, existem planícies com um clima mais cálido e seco do que o do norte, que é mais frio e húmido. A estrutura do relevo português abarca três grandes unidades geomorfológicas, que formam parte do relevo peninsular: o maciço antigo, as orlas meridional e ocidental e a depressão do Tejo-Sado. O maciço antigo ocupa 70% do território português, as orlas são terrenos irregulares que abarcam desde a foz do rio Douro à do Sado, e as zonas do Alentejo e do Algarve. A depressão do Tejo-Sado está delimitada pelas bacias inferiores de ambos os rios.</a:t>
            </a:r>
          </a:p>
          <a:p>
            <a:pPr>
              <a:buNone/>
            </a:pPr>
            <a:endParaRPr lang="pt-PT" dirty="0"/>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7</a:t>
            </a:fld>
            <a:endParaRPr lang="pt-P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User\Desktop\794999.jpg"/>
          <p:cNvPicPr>
            <a:picLocks noChangeAspect="1" noChangeArrowheads="1"/>
          </p:cNvPicPr>
          <p:nvPr/>
        </p:nvPicPr>
        <p:blipFill>
          <a:blip r:embed="rId2"/>
          <a:srcRect/>
          <a:stretch>
            <a:fillRect/>
          </a:stretch>
        </p:blipFill>
        <p:spPr bwMode="auto">
          <a:xfrm>
            <a:off x="8395855" y="3156080"/>
            <a:ext cx="2743200" cy="3453493"/>
          </a:xfrm>
          <a:prstGeom prst="rect">
            <a:avLst/>
          </a:prstGeom>
          <a:noFill/>
        </p:spPr>
      </p:pic>
      <p:sp>
        <p:nvSpPr>
          <p:cNvPr id="2" name="Título 1"/>
          <p:cNvSpPr>
            <a:spLocks noGrp="1"/>
          </p:cNvSpPr>
          <p:nvPr>
            <p:ph type="title"/>
          </p:nvPr>
        </p:nvSpPr>
        <p:spPr/>
        <p:txBody>
          <a:bodyPr>
            <a:normAutofit/>
          </a:bodyPr>
          <a:lstStyle/>
          <a:p>
            <a:r>
              <a:rPr lang="pt-PT" sz="3200" dirty="0" smtClean="0">
                <a:solidFill>
                  <a:srgbClr val="002060"/>
                </a:solidFill>
              </a:rPr>
              <a:t>Relevo</a:t>
            </a:r>
            <a:endParaRPr lang="pt-PT" sz="3200" dirty="0">
              <a:solidFill>
                <a:srgbClr val="002060"/>
              </a:solidFill>
            </a:endParaRPr>
          </a:p>
        </p:txBody>
      </p:sp>
      <p:sp>
        <p:nvSpPr>
          <p:cNvPr id="3" name="Marcador de Posição de Conteúdo 2"/>
          <p:cNvSpPr>
            <a:spLocks noGrp="1"/>
          </p:cNvSpPr>
          <p:nvPr>
            <p:ph idx="1"/>
          </p:nvPr>
        </p:nvSpPr>
        <p:spPr/>
        <p:txBody>
          <a:bodyPr>
            <a:normAutofit/>
          </a:bodyPr>
          <a:lstStyle/>
          <a:p>
            <a:pPr algn="just"/>
            <a:r>
              <a:rPr lang="pt-PT" sz="2000" dirty="0" smtClean="0">
                <a:latin typeface="Arial" pitchFamily="34" charset="0"/>
                <a:cs typeface="Arial" pitchFamily="34" charset="0"/>
              </a:rPr>
              <a:t>A Norte do Rio Tejo há uma predominância de </a:t>
            </a:r>
            <a:r>
              <a:rPr lang="pt-PT" sz="2000" b="1" dirty="0" smtClean="0">
                <a:latin typeface="Arial" pitchFamily="34" charset="0"/>
                <a:cs typeface="Arial" pitchFamily="34" charset="0"/>
              </a:rPr>
              <a:t>áreas montanhosas</a:t>
            </a:r>
            <a:r>
              <a:rPr lang="pt-PT" sz="2000" dirty="0" smtClean="0">
                <a:latin typeface="Arial" pitchFamily="34" charset="0"/>
                <a:cs typeface="Arial" pitchFamily="34" charset="0"/>
              </a:rPr>
              <a:t> e planaltos. O ponto mais alto do continente é a </a:t>
            </a:r>
            <a:r>
              <a:rPr lang="pt-PT" sz="2000" b="1" dirty="0" smtClean="0">
                <a:latin typeface="Arial" pitchFamily="34" charset="0"/>
                <a:cs typeface="Arial" pitchFamily="34" charset="0"/>
              </a:rPr>
              <a:t>Serra da Estrela</a:t>
            </a:r>
            <a:r>
              <a:rPr lang="pt-PT" sz="2000" dirty="0" smtClean="0">
                <a:latin typeface="Arial" pitchFamily="34" charset="0"/>
                <a:cs typeface="Arial" pitchFamily="34" charset="0"/>
              </a:rPr>
              <a:t>, com 1993 metros de altitude. Pelo contrário, a Sul encontramos vastas </a:t>
            </a:r>
            <a:r>
              <a:rPr lang="pt-PT" sz="2000" b="1" dirty="0" smtClean="0">
                <a:latin typeface="Arial" pitchFamily="34" charset="0"/>
                <a:cs typeface="Arial" pitchFamily="34" charset="0"/>
              </a:rPr>
              <a:t>planícies</a:t>
            </a:r>
            <a:r>
              <a:rPr lang="pt-PT" sz="2000" dirty="0" smtClean="0">
                <a:latin typeface="Arial" pitchFamily="34" charset="0"/>
                <a:cs typeface="Arial" pitchFamily="34" charset="0"/>
              </a:rPr>
              <a:t> (Lezíria Ribatejana e Alentejo) e pequenas elevações(Arrábida e Monchique. (</a:t>
            </a:r>
            <a:br>
              <a:rPr lang="pt-PT" sz="2000" dirty="0" smtClean="0">
                <a:latin typeface="Arial" pitchFamily="34" charset="0"/>
                <a:cs typeface="Arial" pitchFamily="34" charset="0"/>
              </a:rPr>
            </a:br>
            <a:r>
              <a:rPr lang="pt-PT" sz="2000" dirty="0" smtClean="0">
                <a:latin typeface="Arial" pitchFamily="34" charset="0"/>
                <a:cs typeface="Arial" pitchFamily="34" charset="0"/>
              </a:rPr>
              <a:t/>
            </a:r>
            <a:br>
              <a:rPr lang="pt-PT" sz="2000" dirty="0" smtClean="0">
                <a:latin typeface="Arial" pitchFamily="34" charset="0"/>
                <a:cs typeface="Arial" pitchFamily="34" charset="0"/>
              </a:rPr>
            </a:br>
            <a:r>
              <a:rPr lang="pt-PT" sz="2000" dirty="0" smtClean="0">
                <a:latin typeface="Arial" pitchFamily="34" charset="0"/>
                <a:cs typeface="Arial" pitchFamily="34" charset="0"/>
              </a:rPr>
              <a:t>Quanto às regiões autónomas, destaca-se o </a:t>
            </a:r>
            <a:r>
              <a:rPr lang="pt-PT" sz="2000" b="1" dirty="0" smtClean="0">
                <a:latin typeface="Arial" pitchFamily="34" charset="0"/>
                <a:cs typeface="Arial" pitchFamily="34" charset="0"/>
              </a:rPr>
              <a:t>Pico</a:t>
            </a:r>
            <a:r>
              <a:rPr lang="pt-PT" sz="2000" dirty="0" smtClean="0">
                <a:latin typeface="Arial" pitchFamily="34" charset="0"/>
                <a:cs typeface="Arial" pitchFamily="34" charset="0"/>
              </a:rPr>
              <a:t> (Açores), com 2351 metros de altitude, sendo a maior elevação portuguesa. A ilha da </a:t>
            </a:r>
            <a:r>
              <a:rPr lang="pt-PT" sz="2000" b="1" dirty="0" smtClean="0">
                <a:latin typeface="Arial" pitchFamily="34" charset="0"/>
                <a:cs typeface="Arial" pitchFamily="34" charset="0"/>
              </a:rPr>
              <a:t>Madeira </a:t>
            </a:r>
            <a:r>
              <a:rPr lang="pt-PT" sz="2000" dirty="0" smtClean="0">
                <a:latin typeface="Arial" pitchFamily="34" charset="0"/>
                <a:cs typeface="Arial" pitchFamily="34" charset="0"/>
              </a:rPr>
              <a:t>é, também, bastante acidentada.</a:t>
            </a:r>
            <a:endParaRPr lang="pt-PT" sz="2000" dirty="0">
              <a:latin typeface="Arial" pitchFamily="34" charset="0"/>
              <a:cs typeface="Arial" pitchFamily="34" charset="0"/>
            </a:endParaRPr>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8</a:t>
            </a:fld>
            <a:endParaRPr lang="pt-P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436D44"/>
                </a:solidFill>
              </a:rPr>
              <a:t>CLIMA</a:t>
            </a:r>
            <a:endParaRPr lang="pt-PT" dirty="0">
              <a:solidFill>
                <a:srgbClr val="436D44"/>
              </a:solidFill>
            </a:endParaRPr>
          </a:p>
        </p:txBody>
      </p:sp>
      <p:sp>
        <p:nvSpPr>
          <p:cNvPr id="3" name="Marcador de Posição de Conteúdo 2"/>
          <p:cNvSpPr>
            <a:spLocks noGrp="1"/>
          </p:cNvSpPr>
          <p:nvPr>
            <p:ph idx="1"/>
          </p:nvPr>
        </p:nvSpPr>
        <p:spPr/>
        <p:txBody>
          <a:bodyPr>
            <a:normAutofit/>
          </a:bodyPr>
          <a:lstStyle/>
          <a:p>
            <a:pPr algn="just"/>
            <a:r>
              <a:rPr lang="pt-PT" sz="2000" dirty="0" smtClean="0">
                <a:solidFill>
                  <a:schemeClr val="tx1"/>
                </a:solidFill>
                <a:latin typeface="Arial" pitchFamily="34" charset="0"/>
                <a:cs typeface="Arial" pitchFamily="34" charset="0"/>
              </a:rPr>
              <a:t>O clima português é classificado como atlântico-mediterrâneo. Trata-se de um clima marítimo influenciado pelo Oceano Atlântico. Em Portugal continental, as temperaturas médias são de 13ºC no norte e 18ºC no sul. Portugal é um dos países europeus mais quentes, a primavera e o verão são ensolarados e as temperaturas mais altas ocorrem entre julho e agosto, oscilam entre 28 e 35ºC. O outono e o inverno são tipicamente chuvosos e com muita ventania. Nas zonas montanhosas do norte, neva, sendo que, na Serra da Estrela, pode nevar intensamente.</a:t>
            </a:r>
          </a:p>
          <a:p>
            <a:endParaRPr lang="pt-PT" dirty="0"/>
          </a:p>
        </p:txBody>
      </p:sp>
      <p:sp>
        <p:nvSpPr>
          <p:cNvPr id="4" name="Marcador de Posição do Número do Diapositivo 3"/>
          <p:cNvSpPr>
            <a:spLocks noGrp="1"/>
          </p:cNvSpPr>
          <p:nvPr>
            <p:ph type="sldNum" sz="quarter" idx="12"/>
          </p:nvPr>
        </p:nvSpPr>
        <p:spPr/>
        <p:txBody>
          <a:bodyPr/>
          <a:lstStyle/>
          <a:p>
            <a:fld id="{4C94942B-C2E4-4EB9-9FFA-621E61A39DD7}" type="slidenum">
              <a:rPr lang="pt-PT" smtClean="0"/>
              <a:pPr/>
              <a:t>9</a:t>
            </a:fld>
            <a:endParaRPr lang="pt-PT"/>
          </a:p>
        </p:txBody>
      </p:sp>
      <p:pic>
        <p:nvPicPr>
          <p:cNvPr id="7170" name="Picture 2" descr="C:\Users\User\Desktop\images (1).jpg"/>
          <p:cNvPicPr>
            <a:picLocks noChangeAspect="1" noChangeArrowheads="1"/>
          </p:cNvPicPr>
          <p:nvPr/>
        </p:nvPicPr>
        <p:blipFill>
          <a:blip r:embed="rId2"/>
          <a:srcRect/>
          <a:stretch>
            <a:fillRect/>
          </a:stretch>
        </p:blipFill>
        <p:spPr bwMode="auto">
          <a:xfrm>
            <a:off x="4358245" y="3823856"/>
            <a:ext cx="3494376" cy="230381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gem">
  <a:themeElements>
    <a:clrScheme name="Viagem">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gem">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gem">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145</TotalTime>
  <Words>1087</Words>
  <Application>Microsoft Office PowerPoint</Application>
  <PresentationFormat>Ecrã Panorâmico</PresentationFormat>
  <Paragraphs>119</Paragraphs>
  <Slides>20</Slides>
  <Notes>0</Notes>
  <HiddenSlides>0</HiddenSlides>
  <MMClips>0</MMClips>
  <ScaleCrop>false</ScaleCrop>
  <HeadingPairs>
    <vt:vector size="6" baseType="variant">
      <vt:variant>
        <vt:lpstr>Tipos de letra usados</vt:lpstr>
      </vt:variant>
      <vt:variant>
        <vt:i4>5</vt:i4>
      </vt:variant>
      <vt:variant>
        <vt:lpstr>Tema</vt:lpstr>
      </vt:variant>
      <vt:variant>
        <vt:i4>1</vt:i4>
      </vt:variant>
      <vt:variant>
        <vt:lpstr>Títulos dos diapositivos</vt:lpstr>
      </vt:variant>
      <vt:variant>
        <vt:i4>20</vt:i4>
      </vt:variant>
    </vt:vector>
  </HeadingPairs>
  <TitlesOfParts>
    <vt:vector size="26" baseType="lpstr">
      <vt:lpstr>Arial</vt:lpstr>
      <vt:lpstr>Calibri</vt:lpstr>
      <vt:lpstr>Franklin Gothic Book</vt:lpstr>
      <vt:lpstr>Franklin Gothic Medium</vt:lpstr>
      <vt:lpstr>Wingdings 2</vt:lpstr>
      <vt:lpstr>Viagem</vt:lpstr>
      <vt:lpstr>portugal</vt:lpstr>
      <vt:lpstr>Portugal</vt:lpstr>
      <vt:lpstr>Localização</vt:lpstr>
      <vt:lpstr>Capital</vt:lpstr>
      <vt:lpstr>Divisão Administrativa</vt:lpstr>
      <vt:lpstr>Geografia</vt:lpstr>
      <vt:lpstr>Relevo</vt:lpstr>
      <vt:lpstr>Relevo</vt:lpstr>
      <vt:lpstr>CLIMA</vt:lpstr>
      <vt:lpstr>Política</vt:lpstr>
      <vt:lpstr>A sua moeda</vt:lpstr>
      <vt:lpstr>economia</vt:lpstr>
      <vt:lpstr>tURISMO</vt:lpstr>
      <vt:lpstr>tRANSPORTES</vt:lpstr>
      <vt:lpstr>Monumentos</vt:lpstr>
      <vt:lpstr>Mar, sol e praia</vt:lpstr>
      <vt:lpstr>Gastronomia</vt:lpstr>
      <vt:lpstr>Curiosidades</vt:lpstr>
      <vt:lpstr>Conclusão</vt:lpstr>
      <vt:lpstr>Bibliografia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Portugal</dc:title>
  <dc:creator>Utilizador</dc:creator>
  <cp:lastModifiedBy>Acer</cp:lastModifiedBy>
  <cp:revision>14</cp:revision>
  <dcterms:created xsi:type="dcterms:W3CDTF">2016-04-27T18:18:59Z</dcterms:created>
  <dcterms:modified xsi:type="dcterms:W3CDTF">2016-04-30T16:45:50Z</dcterms:modified>
</cp:coreProperties>
</file>